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8" r:id="rId11"/>
    <p:sldId id="267" r:id="rId12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59" autoAdjust="0"/>
    <p:restoredTop sz="94660"/>
  </p:normalViewPr>
  <p:slideViewPr>
    <p:cSldViewPr>
      <p:cViewPr varScale="1">
        <p:scale>
          <a:sx n="65" d="100"/>
          <a:sy n="65" d="100"/>
        </p:scale>
        <p:origin x="620" y="4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75" cy="685798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154268" y="2573579"/>
            <a:ext cx="7883463" cy="11302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2D4638"/>
                </a:solidFill>
                <a:latin typeface="Palatino Linotype"/>
                <a:cs typeface="Palatino Linotyp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rgbClr val="2D4638"/>
                </a:solidFill>
                <a:latin typeface="Palatino Linotype"/>
                <a:cs typeface="Palatino Linotype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2D4638"/>
                </a:solidFill>
                <a:latin typeface="Palatino Linotype"/>
                <a:cs typeface="Palatino Linotyp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2D4638"/>
                </a:solidFill>
                <a:latin typeface="Palatino Linotype"/>
                <a:cs typeface="Palatino Linotype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2D4638"/>
                </a:solidFill>
                <a:latin typeface="Palatino Linotype"/>
                <a:cs typeface="Palatino Linotyp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75" cy="6857986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5381614" y="2552694"/>
            <a:ext cx="1428750" cy="57150"/>
          </a:xfrm>
          <a:custGeom>
            <a:avLst/>
            <a:gdLst/>
            <a:ahLst/>
            <a:cxnLst/>
            <a:rect l="l" t="t" r="r" b="b"/>
            <a:pathLst>
              <a:path w="1428750" h="57150">
                <a:moveTo>
                  <a:pt x="1428747" y="57149"/>
                </a:moveTo>
                <a:lnTo>
                  <a:pt x="0" y="57149"/>
                </a:lnTo>
                <a:lnTo>
                  <a:pt x="0" y="0"/>
                </a:lnTo>
                <a:lnTo>
                  <a:pt x="1428747" y="0"/>
                </a:lnTo>
                <a:lnTo>
                  <a:pt x="1428747" y="57149"/>
                </a:lnTo>
                <a:close/>
              </a:path>
            </a:pathLst>
          </a:custGeom>
          <a:solidFill>
            <a:srgbClr val="8A5D3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2D4638"/>
                </a:solidFill>
                <a:latin typeface="Palatino Linotype"/>
                <a:cs typeface="Palatino Linotyp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1975" cy="685798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49298" y="540510"/>
            <a:ext cx="8863330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2D4638"/>
                </a:solidFill>
                <a:latin typeface="Palatino Linotype"/>
                <a:cs typeface="Palatino Linotyp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845040" y="2882183"/>
            <a:ext cx="6736715" cy="19373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rgbClr val="2D4638"/>
                </a:solidFill>
                <a:latin typeface="Palatino Linotype"/>
                <a:cs typeface="Palatino Linotype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2154268" y="2573579"/>
            <a:ext cx="7883463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56260">
              <a:lnSpc>
                <a:spcPct val="100000"/>
              </a:lnSpc>
              <a:spcBef>
                <a:spcPts val="100"/>
              </a:spcBef>
            </a:pPr>
            <a:r>
              <a:rPr lang="hu-HU" sz="5400" dirty="0" smtClean="0">
                <a:solidFill>
                  <a:srgbClr val="FDFBEF"/>
                </a:solidFill>
              </a:rPr>
              <a:t>        Határtalanul</a:t>
            </a:r>
            <a:endParaRPr sz="5400" dirty="0"/>
          </a:p>
        </p:txBody>
      </p:sp>
      <p:sp>
        <p:nvSpPr>
          <p:cNvPr id="3" name="object 3"/>
          <p:cNvSpPr/>
          <p:nvPr/>
        </p:nvSpPr>
        <p:spPr>
          <a:xfrm>
            <a:off x="5381614" y="3718617"/>
            <a:ext cx="1428750" cy="57150"/>
          </a:xfrm>
          <a:custGeom>
            <a:avLst/>
            <a:gdLst/>
            <a:ahLst/>
            <a:cxnLst/>
            <a:rect l="l" t="t" r="r" b="b"/>
            <a:pathLst>
              <a:path w="1428750" h="57150">
                <a:moveTo>
                  <a:pt x="1428747" y="57149"/>
                </a:moveTo>
                <a:lnTo>
                  <a:pt x="0" y="57149"/>
                </a:lnTo>
                <a:lnTo>
                  <a:pt x="0" y="0"/>
                </a:lnTo>
                <a:lnTo>
                  <a:pt x="1428747" y="0"/>
                </a:lnTo>
                <a:lnTo>
                  <a:pt x="1428747" y="57149"/>
                </a:lnTo>
                <a:close/>
              </a:path>
            </a:pathLst>
          </a:custGeom>
          <a:solidFill>
            <a:srgbClr val="8A5D3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901937" y="4036617"/>
            <a:ext cx="63887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chemeClr val="bg1"/>
                </a:solidFill>
                <a:latin typeface="Palatino Linotype"/>
                <a:cs typeface="Palatino Linotype"/>
              </a:rPr>
              <a:t>II.</a:t>
            </a:r>
            <a:r>
              <a:rPr sz="2400" spc="35" dirty="0">
                <a:solidFill>
                  <a:schemeClr val="bg1"/>
                </a:solidFill>
                <a:latin typeface="Palatino Linotype"/>
                <a:cs typeface="Palatino Linotype"/>
              </a:rPr>
              <a:t> </a:t>
            </a:r>
            <a:r>
              <a:rPr sz="2400" spc="-95" dirty="0">
                <a:solidFill>
                  <a:schemeClr val="bg1"/>
                </a:solidFill>
                <a:latin typeface="Palatino Linotype"/>
                <a:cs typeface="Palatino Linotype"/>
              </a:rPr>
              <a:t>Nap:</a:t>
            </a:r>
            <a:r>
              <a:rPr sz="2400" spc="35" dirty="0">
                <a:solidFill>
                  <a:schemeClr val="bg1"/>
                </a:solidFill>
                <a:latin typeface="Palatino Linotype"/>
                <a:cs typeface="Palatino Linotype"/>
              </a:rPr>
              <a:t> </a:t>
            </a:r>
            <a:r>
              <a:rPr sz="2400" dirty="0">
                <a:solidFill>
                  <a:schemeClr val="bg1"/>
                </a:solidFill>
                <a:latin typeface="Palatino Linotype"/>
                <a:cs typeface="Palatino Linotype"/>
              </a:rPr>
              <a:t>Csíkszentdomokostól</a:t>
            </a:r>
            <a:r>
              <a:rPr sz="2400" spc="35" dirty="0">
                <a:solidFill>
                  <a:schemeClr val="bg1"/>
                </a:solidFill>
                <a:latin typeface="Palatino Linotype"/>
                <a:cs typeface="Palatino Linotype"/>
              </a:rPr>
              <a:t> </a:t>
            </a:r>
            <a:r>
              <a:rPr sz="2400" dirty="0">
                <a:solidFill>
                  <a:schemeClr val="bg1"/>
                </a:solidFill>
                <a:latin typeface="Palatino Linotype"/>
                <a:cs typeface="Palatino Linotype"/>
              </a:rPr>
              <a:t>a</a:t>
            </a:r>
            <a:r>
              <a:rPr sz="2400" spc="5" dirty="0">
                <a:solidFill>
                  <a:schemeClr val="bg1"/>
                </a:solidFill>
                <a:latin typeface="Palatino Linotype"/>
                <a:cs typeface="Palatino Linotype"/>
              </a:rPr>
              <a:t> </a:t>
            </a:r>
            <a:r>
              <a:rPr sz="2400" dirty="0">
                <a:solidFill>
                  <a:schemeClr val="bg1"/>
                </a:solidFill>
                <a:latin typeface="Palatino Linotype"/>
                <a:cs typeface="Palatino Linotype"/>
              </a:rPr>
              <a:t>Békás-</a:t>
            </a:r>
            <a:r>
              <a:rPr sz="2400" spc="-10" dirty="0">
                <a:solidFill>
                  <a:schemeClr val="bg1"/>
                </a:solidFill>
                <a:latin typeface="Palatino Linotype"/>
                <a:cs typeface="Palatino Linotype"/>
              </a:rPr>
              <a:t>szorosig</a:t>
            </a:r>
            <a:endParaRPr sz="2400" dirty="0">
              <a:solidFill>
                <a:schemeClr val="bg1"/>
              </a:solidFill>
              <a:latin typeface="Palatino Linotype"/>
              <a:cs typeface="Palatino Linotype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95600" y="2763946"/>
            <a:ext cx="6802777" cy="13301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5400" spc="-10" dirty="0">
                <a:solidFill>
                  <a:srgbClr val="FDFBEF"/>
                </a:solidFill>
              </a:rPr>
              <a:t>Iskolalátogatás</a:t>
            </a:r>
            <a:endParaRPr sz="5400" dirty="0"/>
          </a:p>
          <a:p>
            <a:pPr marL="371475" marR="363220" algn="ctr">
              <a:lnSpc>
                <a:spcPct val="160000"/>
              </a:lnSpc>
              <a:spcBef>
                <a:spcPts val="1295"/>
              </a:spcBef>
            </a:pPr>
            <a:r>
              <a:rPr sz="1500" b="0" dirty="0">
                <a:solidFill>
                  <a:schemeClr val="bg1"/>
                </a:solidFill>
                <a:latin typeface="Century Gothic"/>
                <a:cs typeface="Century Gothic"/>
              </a:rPr>
              <a:t>Találkozás</a:t>
            </a:r>
            <a:r>
              <a:rPr sz="1500" b="0" spc="155" dirty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sz="1500" b="0" spc="-150" dirty="0">
                <a:solidFill>
                  <a:schemeClr val="bg1"/>
                </a:solidFill>
                <a:latin typeface="Century Gothic"/>
                <a:cs typeface="Century Gothic"/>
              </a:rPr>
              <a:t>a</a:t>
            </a:r>
            <a:r>
              <a:rPr sz="1500" b="0" spc="160" dirty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sz="1500" b="0" dirty="0">
                <a:solidFill>
                  <a:schemeClr val="bg1"/>
                </a:solidFill>
                <a:latin typeface="Century Gothic"/>
                <a:cs typeface="Century Gothic"/>
              </a:rPr>
              <a:t>helyi</a:t>
            </a:r>
            <a:r>
              <a:rPr sz="1500" b="0" spc="160" dirty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sz="1500" b="0" dirty="0">
                <a:solidFill>
                  <a:schemeClr val="bg1"/>
                </a:solidFill>
                <a:latin typeface="Century Gothic"/>
                <a:cs typeface="Century Gothic"/>
              </a:rPr>
              <a:t>közösséggel</a:t>
            </a:r>
            <a:r>
              <a:rPr sz="1500" b="0" spc="155" dirty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sz="1500" b="0" dirty="0">
                <a:solidFill>
                  <a:schemeClr val="bg1"/>
                </a:solidFill>
                <a:latin typeface="Century Gothic"/>
                <a:cs typeface="Century Gothic"/>
              </a:rPr>
              <a:t>és</a:t>
            </a:r>
            <a:r>
              <a:rPr sz="1500" b="0" spc="160" dirty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sz="1500" b="0" spc="65" dirty="0">
                <a:solidFill>
                  <a:schemeClr val="bg1"/>
                </a:solidFill>
                <a:latin typeface="Century Gothic"/>
                <a:cs typeface="Century Gothic"/>
              </a:rPr>
              <a:t>kulturális </a:t>
            </a:r>
            <a:r>
              <a:rPr sz="1500" b="0" spc="-10" dirty="0">
                <a:solidFill>
                  <a:schemeClr val="bg1"/>
                </a:solidFill>
                <a:latin typeface="Century Gothic"/>
                <a:cs typeface="Century Gothic"/>
              </a:rPr>
              <a:t>csereprogram</a:t>
            </a:r>
            <a:endParaRPr sz="1500" dirty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49298" y="540510"/>
            <a:ext cx="8863330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err="1"/>
              <a:t>Közöss</a:t>
            </a:r>
            <a:r>
              <a:rPr lang="hu-HU" dirty="0"/>
              <a:t>é</a:t>
            </a:r>
            <a:r>
              <a:rPr dirty="0" err="1"/>
              <a:t>gi</a:t>
            </a:r>
            <a:r>
              <a:rPr spc="-130" dirty="0"/>
              <a:t> </a:t>
            </a:r>
            <a:r>
              <a:rPr lang="hu-HU" spc="-130" dirty="0"/>
              <a:t>élmények </a:t>
            </a:r>
            <a:r>
              <a:rPr spc="70" dirty="0" err="1"/>
              <a:t>Csíksz</a:t>
            </a:r>
            <a:r>
              <a:rPr lang="hu-HU" spc="70" dirty="0" err="1"/>
              <a:t>entdomok</a:t>
            </a:r>
            <a:r>
              <a:rPr spc="70" dirty="0" err="1"/>
              <a:t>oson</a:t>
            </a:r>
            <a:endParaRPr spc="70" dirty="0"/>
          </a:p>
        </p:txBody>
      </p:sp>
      <p:sp>
        <p:nvSpPr>
          <p:cNvPr id="4" name="object 4"/>
          <p:cNvSpPr/>
          <p:nvPr/>
        </p:nvSpPr>
        <p:spPr>
          <a:xfrm>
            <a:off x="571498" y="571498"/>
            <a:ext cx="76200" cy="609600"/>
          </a:xfrm>
          <a:custGeom>
            <a:avLst/>
            <a:gdLst/>
            <a:ahLst/>
            <a:cxnLst/>
            <a:rect l="l" t="t" r="r" b="b"/>
            <a:pathLst>
              <a:path w="76200" h="609600">
                <a:moveTo>
                  <a:pt x="76199" y="609598"/>
                </a:moveTo>
                <a:lnTo>
                  <a:pt x="0" y="609598"/>
                </a:lnTo>
                <a:lnTo>
                  <a:pt x="0" y="0"/>
                </a:lnTo>
                <a:lnTo>
                  <a:pt x="76199" y="0"/>
                </a:lnTo>
                <a:lnTo>
                  <a:pt x="76199" y="609598"/>
                </a:lnTo>
                <a:close/>
              </a:path>
            </a:pathLst>
          </a:custGeom>
          <a:solidFill>
            <a:srgbClr val="8A5D3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58798" y="2551424"/>
            <a:ext cx="4888230" cy="2463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Reggel</a:t>
            </a:r>
            <a:r>
              <a:rPr sz="1500" spc="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100" dirty="0">
                <a:solidFill>
                  <a:srgbClr val="333333"/>
                </a:solidFill>
                <a:latin typeface="Century Gothic"/>
                <a:cs typeface="Century Gothic"/>
              </a:rPr>
              <a:t>utunk</a:t>
            </a:r>
            <a:r>
              <a:rPr sz="1500" spc="1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150" dirty="0">
                <a:solidFill>
                  <a:srgbClr val="333333"/>
                </a:solidFill>
                <a:latin typeface="Century Gothic"/>
                <a:cs typeface="Century Gothic"/>
              </a:rPr>
              <a:t>a</a:t>
            </a:r>
            <a:r>
              <a:rPr sz="1500" spc="1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1" spc="155" dirty="0">
                <a:solidFill>
                  <a:srgbClr val="333333"/>
                </a:solidFill>
                <a:latin typeface="Calibri"/>
                <a:cs typeface="Calibri"/>
              </a:rPr>
              <a:t>Márton</a:t>
            </a:r>
            <a:r>
              <a:rPr sz="1500" b="1" spc="125" dirty="0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sz="1500" b="1" spc="180" dirty="0">
                <a:solidFill>
                  <a:srgbClr val="333333"/>
                </a:solidFill>
                <a:latin typeface="Calibri"/>
                <a:cs typeface="Calibri"/>
              </a:rPr>
              <a:t>Áron</a:t>
            </a:r>
            <a:r>
              <a:rPr sz="1500" b="1" spc="120" dirty="0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sz="1500" b="1" spc="160" dirty="0">
                <a:solidFill>
                  <a:srgbClr val="333333"/>
                </a:solidFill>
                <a:latin typeface="Calibri"/>
                <a:cs typeface="Calibri"/>
              </a:rPr>
              <a:t>Általános</a:t>
            </a:r>
            <a:r>
              <a:rPr sz="1500" b="1" spc="125" dirty="0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sz="1500" b="1" spc="155" dirty="0">
                <a:solidFill>
                  <a:srgbClr val="333333"/>
                </a:solidFill>
                <a:latin typeface="Calibri"/>
                <a:cs typeface="Calibri"/>
              </a:rPr>
              <a:t>Iskolába</a:t>
            </a:r>
            <a:endParaRPr sz="1500" dirty="0">
              <a:latin typeface="Calibri"/>
              <a:cs typeface="Calibri"/>
            </a:endParaRPr>
          </a:p>
          <a:p>
            <a:pPr marL="12700" marR="5080">
              <a:lnSpc>
                <a:spcPct val="160000"/>
              </a:lnSpc>
            </a:pP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vezetett,</a:t>
            </a:r>
            <a:r>
              <a:rPr sz="1500" spc="1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ahol</a:t>
            </a:r>
            <a:r>
              <a:rPr sz="1500" spc="1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meleg</a:t>
            </a:r>
            <a:r>
              <a:rPr sz="1500" spc="1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25" dirty="0">
                <a:solidFill>
                  <a:srgbClr val="333333"/>
                </a:solidFill>
                <a:latin typeface="Century Gothic"/>
                <a:cs typeface="Century Gothic"/>
              </a:rPr>
              <a:t>fogadtatásban</a:t>
            </a:r>
            <a:r>
              <a:rPr sz="1500" spc="1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65" dirty="0">
                <a:solidFill>
                  <a:srgbClr val="333333"/>
                </a:solidFill>
                <a:latin typeface="Century Gothic"/>
                <a:cs typeface="Century Gothic"/>
              </a:rPr>
              <a:t>részesültünk.</a:t>
            </a:r>
            <a:r>
              <a:rPr sz="1500" spc="1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50" dirty="0">
                <a:solidFill>
                  <a:srgbClr val="333333"/>
                </a:solidFill>
                <a:latin typeface="Century Gothic"/>
                <a:cs typeface="Century Gothic"/>
              </a:rPr>
              <a:t>A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hetedik</a:t>
            </a:r>
            <a:r>
              <a:rPr sz="1500" spc="15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osztályos</a:t>
            </a:r>
            <a:r>
              <a:rPr sz="1500" spc="15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diákokkal</a:t>
            </a:r>
            <a:r>
              <a:rPr sz="1500" spc="15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25" dirty="0">
                <a:solidFill>
                  <a:srgbClr val="333333"/>
                </a:solidFill>
                <a:latin typeface="Century Gothic"/>
                <a:cs typeface="Century Gothic"/>
              </a:rPr>
              <a:t>való</a:t>
            </a:r>
            <a:r>
              <a:rPr sz="1500" spc="15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10" dirty="0">
                <a:solidFill>
                  <a:srgbClr val="333333"/>
                </a:solidFill>
                <a:latin typeface="Century Gothic"/>
                <a:cs typeface="Century Gothic"/>
              </a:rPr>
              <a:t>találkozás </a:t>
            </a:r>
            <a:r>
              <a:rPr sz="1500" spc="10" dirty="0">
                <a:solidFill>
                  <a:srgbClr val="333333"/>
                </a:solidFill>
                <a:latin typeface="Century Gothic"/>
                <a:cs typeface="Century Gothic"/>
              </a:rPr>
              <a:t>felejthetetlen</a:t>
            </a:r>
            <a:r>
              <a:rPr sz="1500" spc="15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10" dirty="0">
                <a:solidFill>
                  <a:srgbClr val="333333"/>
                </a:solidFill>
                <a:latin typeface="Century Gothic"/>
                <a:cs typeface="Century Gothic"/>
              </a:rPr>
              <a:t>pillanatokat</a:t>
            </a:r>
            <a:r>
              <a:rPr sz="1500" spc="15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10" dirty="0">
                <a:solidFill>
                  <a:srgbClr val="333333"/>
                </a:solidFill>
                <a:latin typeface="Century Gothic"/>
                <a:cs typeface="Century Gothic"/>
              </a:rPr>
              <a:t>tartogatott:</a:t>
            </a:r>
            <a:endParaRPr sz="1500" dirty="0">
              <a:latin typeface="Century Gothic"/>
              <a:cs typeface="Century Gothic"/>
            </a:endParaRPr>
          </a:p>
          <a:p>
            <a:pPr marL="306705" indent="-128905">
              <a:lnSpc>
                <a:spcPct val="100000"/>
              </a:lnSpc>
              <a:spcBef>
                <a:spcPts val="660"/>
              </a:spcBef>
              <a:buChar char="•"/>
              <a:tabLst>
                <a:tab pos="306705" algn="l"/>
              </a:tabLst>
            </a:pPr>
            <a:r>
              <a:rPr sz="1500" spc="55" dirty="0">
                <a:solidFill>
                  <a:srgbClr val="333333"/>
                </a:solidFill>
                <a:latin typeface="Century Gothic"/>
                <a:cs typeface="Century Gothic"/>
              </a:rPr>
              <a:t>Közös</a:t>
            </a:r>
            <a:r>
              <a:rPr sz="1500" spc="10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éneklés</a:t>
            </a:r>
            <a:r>
              <a:rPr sz="1500" spc="10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és</a:t>
            </a:r>
            <a:r>
              <a:rPr sz="1500" spc="10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zenei</a:t>
            </a:r>
            <a:r>
              <a:rPr sz="1500" spc="10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10" dirty="0">
                <a:solidFill>
                  <a:srgbClr val="333333"/>
                </a:solidFill>
                <a:latin typeface="Century Gothic"/>
                <a:cs typeface="Century Gothic"/>
              </a:rPr>
              <a:t>bemutatkozás.</a:t>
            </a:r>
            <a:endParaRPr sz="1500" dirty="0">
              <a:latin typeface="Century Gothic"/>
              <a:cs typeface="Century Gothic"/>
            </a:endParaRPr>
          </a:p>
          <a:p>
            <a:pPr marL="306705" indent="-128905">
              <a:lnSpc>
                <a:spcPct val="100000"/>
              </a:lnSpc>
              <a:spcBef>
                <a:spcPts val="1350"/>
              </a:spcBef>
              <a:buChar char="•"/>
              <a:tabLst>
                <a:tab pos="306705" algn="l"/>
              </a:tabLst>
            </a:pP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Saját</a:t>
            </a:r>
            <a:r>
              <a:rPr sz="1500" spc="2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65" dirty="0">
                <a:solidFill>
                  <a:srgbClr val="333333"/>
                </a:solidFill>
                <a:latin typeface="Century Gothic"/>
                <a:cs typeface="Century Gothic"/>
              </a:rPr>
              <a:t>iskolánk</a:t>
            </a:r>
            <a:r>
              <a:rPr sz="1500" spc="3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bemutatása</a:t>
            </a:r>
            <a:r>
              <a:rPr sz="1500" spc="2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az</a:t>
            </a:r>
            <a:r>
              <a:rPr sz="1500" spc="3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erdélyi</a:t>
            </a:r>
            <a:r>
              <a:rPr sz="1500" spc="2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10" dirty="0">
                <a:solidFill>
                  <a:srgbClr val="333333"/>
                </a:solidFill>
                <a:latin typeface="Century Gothic"/>
                <a:cs typeface="Century Gothic"/>
              </a:rPr>
              <a:t>társaknak.</a:t>
            </a:r>
            <a:endParaRPr sz="1500" dirty="0">
              <a:latin typeface="Century Gothic"/>
              <a:cs typeface="Century Gothic"/>
            </a:endParaRPr>
          </a:p>
          <a:p>
            <a:pPr marL="306705" indent="-128905">
              <a:lnSpc>
                <a:spcPct val="100000"/>
              </a:lnSpc>
              <a:spcBef>
                <a:spcPts val="1350"/>
              </a:spcBef>
              <a:buChar char="•"/>
              <a:tabLst>
                <a:tab pos="306705" algn="l"/>
              </a:tabLst>
            </a:pP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Kötetlen</a:t>
            </a:r>
            <a:r>
              <a:rPr sz="1500" spc="21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beszélgetések</a:t>
            </a:r>
            <a:r>
              <a:rPr sz="1500" spc="21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és</a:t>
            </a:r>
            <a:r>
              <a:rPr sz="1500" spc="21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10" dirty="0">
                <a:solidFill>
                  <a:srgbClr val="333333"/>
                </a:solidFill>
                <a:latin typeface="Century Gothic"/>
                <a:cs typeface="Century Gothic"/>
              </a:rPr>
              <a:t>barátkozás.</a:t>
            </a:r>
            <a:endParaRPr sz="1500" dirty="0">
              <a:latin typeface="Century Gothic"/>
              <a:cs typeface="Century Gothic"/>
            </a:endParaRP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600" y="2286000"/>
            <a:ext cx="5670965" cy="4253224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200" y="734777"/>
            <a:ext cx="3657600" cy="27432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18037" y="1112662"/>
            <a:ext cx="3492392" cy="5135730"/>
            <a:chOff x="571498" y="493532"/>
            <a:chExt cx="3492392" cy="51357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1498" y="2124070"/>
              <a:ext cx="3492392" cy="350519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18785" y="493532"/>
              <a:ext cx="476249" cy="476249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hu-HU" spc="305" dirty="0" smtClean="0"/>
              <a:t>     </a:t>
            </a:r>
            <a:r>
              <a:rPr spc="305" dirty="0" smtClean="0"/>
              <a:t>S</a:t>
            </a:r>
            <a:r>
              <a:rPr lang="hu-HU" spc="305" dirty="0"/>
              <a:t>p</a:t>
            </a:r>
            <a:r>
              <a:rPr spc="305" dirty="0"/>
              <a:t>ort</a:t>
            </a:r>
            <a:r>
              <a:rPr spc="-75" dirty="0"/>
              <a:t> </a:t>
            </a:r>
            <a:endParaRPr spc="-30" dirty="0"/>
          </a:p>
        </p:txBody>
      </p:sp>
      <p:sp>
        <p:nvSpPr>
          <p:cNvPr id="10" name="object 10"/>
          <p:cNvSpPr/>
          <p:nvPr/>
        </p:nvSpPr>
        <p:spPr>
          <a:xfrm>
            <a:off x="571498" y="571498"/>
            <a:ext cx="76200" cy="609600"/>
          </a:xfrm>
          <a:custGeom>
            <a:avLst/>
            <a:gdLst/>
            <a:ahLst/>
            <a:cxnLst/>
            <a:rect l="l" t="t" r="r" b="b"/>
            <a:pathLst>
              <a:path w="76200" h="609600">
                <a:moveTo>
                  <a:pt x="76199" y="609598"/>
                </a:moveTo>
                <a:lnTo>
                  <a:pt x="0" y="609598"/>
                </a:lnTo>
                <a:lnTo>
                  <a:pt x="0" y="0"/>
                </a:lnTo>
                <a:lnTo>
                  <a:pt x="76199" y="0"/>
                </a:lnTo>
                <a:lnTo>
                  <a:pt x="76199" y="609598"/>
                </a:lnTo>
                <a:close/>
              </a:path>
            </a:pathLst>
          </a:custGeom>
          <a:solidFill>
            <a:srgbClr val="8A5D3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49298" y="1814924"/>
            <a:ext cx="2832102" cy="18517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58190">
              <a:lnSpc>
                <a:spcPct val="100000"/>
              </a:lnSpc>
              <a:spcBef>
                <a:spcPts val="100"/>
              </a:spcBef>
            </a:pPr>
            <a:endParaRPr sz="2100" dirty="0">
              <a:latin typeface="Palatino Linotype"/>
              <a:cs typeface="Palatino Linotype"/>
            </a:endParaRPr>
          </a:p>
          <a:p>
            <a:pPr marL="12700" marR="5080" indent="2540" algn="just">
              <a:lnSpc>
                <a:spcPct val="160000"/>
              </a:lnSpc>
              <a:spcBef>
                <a:spcPts val="320"/>
              </a:spcBef>
            </a:pPr>
            <a:r>
              <a:rPr sz="1500" spc="-45" dirty="0">
                <a:solidFill>
                  <a:srgbClr val="333333"/>
                </a:solidFill>
                <a:latin typeface="Century Gothic"/>
                <a:cs typeface="Century Gothic"/>
              </a:rPr>
              <a:t>A</a:t>
            </a:r>
            <a:r>
              <a:rPr sz="1500" spc="-2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30" dirty="0">
                <a:solidFill>
                  <a:srgbClr val="333333"/>
                </a:solidFill>
                <a:latin typeface="Century Gothic"/>
                <a:cs typeface="Century Gothic"/>
              </a:rPr>
              <a:t>bemutatkozás</a:t>
            </a:r>
            <a:r>
              <a:rPr sz="1500" spc="-2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25" dirty="0">
                <a:solidFill>
                  <a:srgbClr val="333333"/>
                </a:solidFill>
                <a:latin typeface="Century Gothic"/>
                <a:cs typeface="Century Gothic"/>
              </a:rPr>
              <a:t>után</a:t>
            </a:r>
            <a:r>
              <a:rPr sz="1500" spc="-2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50" dirty="0">
                <a:solidFill>
                  <a:srgbClr val="333333"/>
                </a:solidFill>
                <a:latin typeface="Century Gothic"/>
                <a:cs typeface="Century Gothic"/>
              </a:rPr>
              <a:t>közös</a:t>
            </a:r>
            <a:r>
              <a:rPr sz="1500" spc="2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35" dirty="0">
                <a:solidFill>
                  <a:srgbClr val="333333"/>
                </a:solidFill>
                <a:latin typeface="Century Gothic"/>
                <a:cs typeface="Century Gothic"/>
              </a:rPr>
              <a:t>sportprogramokon</a:t>
            </a:r>
            <a:r>
              <a:rPr sz="1500" spc="-2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50" dirty="0">
                <a:solidFill>
                  <a:srgbClr val="333333"/>
                </a:solidFill>
                <a:latin typeface="Century Gothic"/>
                <a:cs typeface="Century Gothic"/>
              </a:rPr>
              <a:t>vettünk</a:t>
            </a:r>
            <a:r>
              <a:rPr sz="1500" spc="55" dirty="0">
                <a:solidFill>
                  <a:srgbClr val="333333"/>
                </a:solidFill>
                <a:latin typeface="Century Gothic"/>
                <a:cs typeface="Century Gothic"/>
              </a:rPr>
              <a:t> részt,</a:t>
            </a:r>
            <a:r>
              <a:rPr sz="1500" spc="-2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ahol</a:t>
            </a:r>
            <a:r>
              <a:rPr sz="1500" spc="-2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145" dirty="0">
                <a:solidFill>
                  <a:srgbClr val="333333"/>
                </a:solidFill>
                <a:latin typeface="Century Gothic"/>
                <a:cs typeface="Century Gothic"/>
              </a:rPr>
              <a:t>a</a:t>
            </a:r>
            <a:r>
              <a:rPr sz="1500" spc="-2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35" dirty="0">
                <a:solidFill>
                  <a:srgbClr val="333333"/>
                </a:solidFill>
                <a:latin typeface="Century Gothic"/>
                <a:cs typeface="Century Gothic"/>
              </a:rPr>
              <a:t>mozgás</a:t>
            </a:r>
            <a:r>
              <a:rPr sz="1500" spc="-2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20" dirty="0">
                <a:solidFill>
                  <a:srgbClr val="333333"/>
                </a:solidFill>
                <a:latin typeface="Century Gothic"/>
                <a:cs typeface="Century Gothic"/>
              </a:rPr>
              <a:t>öröme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20" dirty="0">
                <a:solidFill>
                  <a:srgbClr val="333333"/>
                </a:solidFill>
                <a:latin typeface="Century Gothic"/>
                <a:cs typeface="Century Gothic"/>
              </a:rPr>
              <a:t>kovácsolta</a:t>
            </a:r>
            <a:r>
              <a:rPr sz="1500" spc="-2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50" dirty="0">
                <a:solidFill>
                  <a:srgbClr val="333333"/>
                </a:solidFill>
                <a:latin typeface="Century Gothic"/>
                <a:cs typeface="Century Gothic"/>
              </a:rPr>
              <a:t>össze</a:t>
            </a:r>
            <a:r>
              <a:rPr sz="1500" spc="-2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145" dirty="0">
                <a:solidFill>
                  <a:srgbClr val="333333"/>
                </a:solidFill>
                <a:latin typeface="Century Gothic"/>
                <a:cs typeface="Century Gothic"/>
              </a:rPr>
              <a:t>a</a:t>
            </a:r>
            <a:r>
              <a:rPr sz="1500" spc="-2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30" dirty="0">
                <a:solidFill>
                  <a:srgbClr val="333333"/>
                </a:solidFill>
                <a:latin typeface="Century Gothic"/>
                <a:cs typeface="Century Gothic"/>
              </a:rPr>
              <a:t>csapatot.</a:t>
            </a:r>
            <a:endParaRPr sz="1500" dirty="0">
              <a:latin typeface="Century Gothic"/>
              <a:cs typeface="Century Gothic"/>
            </a:endParaRPr>
          </a:p>
        </p:txBody>
      </p:sp>
      <p:pic>
        <p:nvPicPr>
          <p:cNvPr id="14" name="Kép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799" y="306235"/>
            <a:ext cx="5687687" cy="4265765"/>
          </a:xfrm>
          <a:prstGeom prst="rect">
            <a:avLst/>
          </a:prstGeom>
        </p:spPr>
      </p:pic>
      <p:pic>
        <p:nvPicPr>
          <p:cNvPr id="15" name="Kép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497" y="3352800"/>
            <a:ext cx="4114800" cy="30861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81614" y="2552694"/>
            <a:ext cx="1428750" cy="57150"/>
          </a:xfrm>
          <a:custGeom>
            <a:avLst/>
            <a:gdLst/>
            <a:ahLst/>
            <a:cxnLst/>
            <a:rect l="l" t="t" r="r" b="b"/>
            <a:pathLst>
              <a:path w="1428750" h="57150">
                <a:moveTo>
                  <a:pt x="1428747" y="57149"/>
                </a:moveTo>
                <a:lnTo>
                  <a:pt x="0" y="57149"/>
                </a:lnTo>
                <a:lnTo>
                  <a:pt x="0" y="0"/>
                </a:lnTo>
                <a:lnTo>
                  <a:pt x="1428747" y="0"/>
                </a:lnTo>
                <a:lnTo>
                  <a:pt x="1428747" y="57149"/>
                </a:lnTo>
                <a:close/>
              </a:path>
            </a:pathLst>
          </a:custGeom>
          <a:solidFill>
            <a:srgbClr val="8A5D3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ctrTitle"/>
          </p:nvPr>
        </p:nvSpPr>
        <p:spPr>
          <a:xfrm>
            <a:off x="2209800" y="1448527"/>
            <a:ext cx="8188263" cy="1128455"/>
          </a:xfrm>
          <a:prstGeom prst="rect">
            <a:avLst/>
          </a:prstGeom>
        </p:spPr>
        <p:txBody>
          <a:bodyPr vert="horz" wrap="square" lIns="0" tIns="294582" rIns="0" bIns="0" rtlCol="0">
            <a:spAutoFit/>
          </a:bodyPr>
          <a:lstStyle/>
          <a:p>
            <a:pPr marL="14604">
              <a:lnSpc>
                <a:spcPct val="100000"/>
              </a:lnSpc>
              <a:spcBef>
                <a:spcPts val="100"/>
              </a:spcBef>
            </a:pPr>
            <a:r>
              <a:rPr sz="5400" spc="-70" dirty="0" smtClean="0">
                <a:solidFill>
                  <a:srgbClr val="FDFBEF"/>
                </a:solidFill>
              </a:rPr>
              <a:t> </a:t>
            </a:r>
            <a:r>
              <a:rPr sz="5400" spc="-85" dirty="0" err="1">
                <a:solidFill>
                  <a:srgbClr val="FDFBEF"/>
                </a:solidFill>
              </a:rPr>
              <a:t>Gyilkos-</a:t>
            </a:r>
            <a:r>
              <a:rPr sz="5400" spc="145" dirty="0" err="1">
                <a:solidFill>
                  <a:srgbClr val="FDFBEF"/>
                </a:solidFill>
              </a:rPr>
              <a:t>tó</a:t>
            </a:r>
            <a:r>
              <a:rPr sz="5400" spc="-65" dirty="0">
                <a:solidFill>
                  <a:srgbClr val="FDFBEF"/>
                </a:solidFill>
              </a:rPr>
              <a:t> </a:t>
            </a:r>
            <a:r>
              <a:rPr lang="hu-HU" sz="5400" spc="190" dirty="0">
                <a:solidFill>
                  <a:srgbClr val="FDFBEF"/>
                </a:solidFill>
              </a:rPr>
              <a:t>é</a:t>
            </a:r>
            <a:r>
              <a:rPr sz="5400" spc="190" dirty="0">
                <a:solidFill>
                  <a:srgbClr val="FDFBEF"/>
                </a:solidFill>
              </a:rPr>
              <a:t>s</a:t>
            </a:r>
            <a:r>
              <a:rPr sz="5400" spc="-130" dirty="0">
                <a:solidFill>
                  <a:srgbClr val="FDFBEF"/>
                </a:solidFill>
              </a:rPr>
              <a:t> </a:t>
            </a:r>
            <a:r>
              <a:rPr sz="5400" spc="-10" dirty="0" err="1">
                <a:solidFill>
                  <a:srgbClr val="FDFBEF"/>
                </a:solidFill>
              </a:rPr>
              <a:t>körny</a:t>
            </a:r>
            <a:r>
              <a:rPr lang="hu-HU" sz="5400" spc="-10" dirty="0">
                <a:solidFill>
                  <a:srgbClr val="FDFBEF"/>
                </a:solidFill>
              </a:rPr>
              <a:t>é</a:t>
            </a:r>
            <a:r>
              <a:rPr sz="5400" spc="-10" dirty="0">
                <a:solidFill>
                  <a:srgbClr val="FDFBEF"/>
                </a:solidFill>
              </a:rPr>
              <a:t>k</a:t>
            </a:r>
            <a:r>
              <a:rPr lang="hu-HU" sz="5400" spc="-10" dirty="0">
                <a:solidFill>
                  <a:srgbClr val="FDFBEF"/>
                </a:solidFill>
              </a:rPr>
              <a:t>e</a:t>
            </a:r>
            <a:endParaRPr sz="5400" dirty="0"/>
          </a:p>
        </p:txBody>
      </p:sp>
      <p:sp>
        <p:nvSpPr>
          <p:cNvPr id="4" name="object 4"/>
          <p:cNvSpPr txBox="1"/>
          <p:nvPr/>
        </p:nvSpPr>
        <p:spPr>
          <a:xfrm>
            <a:off x="3112258" y="3980171"/>
            <a:ext cx="5969000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chemeClr val="bg1"/>
                </a:solidFill>
                <a:latin typeface="Century Gothic"/>
                <a:cs typeface="Century Gothic"/>
              </a:rPr>
              <a:t>A</a:t>
            </a:r>
            <a:r>
              <a:rPr sz="1500" spc="80" dirty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sz="1500" spc="85" dirty="0">
                <a:solidFill>
                  <a:schemeClr val="bg1"/>
                </a:solidFill>
                <a:latin typeface="Century Gothic"/>
                <a:cs typeface="Century Gothic"/>
              </a:rPr>
              <a:t>Békás-</a:t>
            </a:r>
            <a:r>
              <a:rPr sz="1500" dirty="0">
                <a:solidFill>
                  <a:schemeClr val="bg1"/>
                </a:solidFill>
                <a:latin typeface="Century Gothic"/>
                <a:cs typeface="Century Gothic"/>
              </a:rPr>
              <a:t>szoros</a:t>
            </a:r>
            <a:r>
              <a:rPr sz="1500" spc="85" dirty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chemeClr val="bg1"/>
                </a:solidFill>
                <a:latin typeface="Century Gothic"/>
                <a:cs typeface="Century Gothic"/>
              </a:rPr>
              <a:t>és</a:t>
            </a:r>
            <a:r>
              <a:rPr sz="1500" spc="80" dirty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sz="1500" spc="-150" dirty="0">
                <a:solidFill>
                  <a:schemeClr val="bg1"/>
                </a:solidFill>
                <a:latin typeface="Century Gothic"/>
                <a:cs typeface="Century Gothic"/>
              </a:rPr>
              <a:t>a</a:t>
            </a:r>
            <a:r>
              <a:rPr sz="1500" spc="80" dirty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chemeClr val="bg1"/>
                </a:solidFill>
                <a:latin typeface="Century Gothic"/>
                <a:cs typeface="Century Gothic"/>
              </a:rPr>
              <a:t>Nagyhagymás-hegység</a:t>
            </a:r>
            <a:r>
              <a:rPr sz="1500" spc="85" dirty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sz="1500" spc="55" dirty="0">
                <a:solidFill>
                  <a:schemeClr val="bg1"/>
                </a:solidFill>
                <a:latin typeface="Century Gothic"/>
                <a:cs typeface="Century Gothic"/>
              </a:rPr>
              <a:t>természeti</a:t>
            </a:r>
            <a:r>
              <a:rPr sz="1500" spc="80" dirty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sz="1500" spc="40" dirty="0">
                <a:solidFill>
                  <a:schemeClr val="bg1"/>
                </a:solidFill>
                <a:latin typeface="Century Gothic"/>
                <a:cs typeface="Century Gothic"/>
              </a:rPr>
              <a:t>kincsei</a:t>
            </a:r>
            <a:endParaRPr sz="1500" dirty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219200" y="540510"/>
            <a:ext cx="7924800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hu-HU" spc="-630" dirty="0">
                <a:solidFill>
                  <a:srgbClr val="FDFBEF"/>
                </a:solidFill>
              </a:rPr>
              <a:t>A</a:t>
            </a:r>
            <a:r>
              <a:rPr lang="hu-HU" spc="-70" dirty="0">
                <a:solidFill>
                  <a:srgbClr val="FDFBEF"/>
                </a:solidFill>
              </a:rPr>
              <a:t> </a:t>
            </a:r>
            <a:r>
              <a:rPr lang="hu-HU" spc="-70" dirty="0" err="1" smtClean="0">
                <a:solidFill>
                  <a:srgbClr val="FDFBEF"/>
                </a:solidFill>
              </a:rPr>
              <a:t>GGyilmnbbvy</a:t>
            </a:r>
            <a:r>
              <a:rPr lang="hu-HU" spc="-85" dirty="0" err="1" smtClean="0">
                <a:solidFill>
                  <a:srgbClr val="FDFBEF"/>
                </a:solidFill>
              </a:rPr>
              <a:t>Gy</a:t>
            </a:r>
            <a:r>
              <a:rPr lang="hu-HU" spc="-630" dirty="0" err="1" smtClean="0">
                <a:solidFill>
                  <a:srgbClr val="FDFBEF"/>
                </a:solidFill>
              </a:rPr>
              <a:t>A</a:t>
            </a:r>
            <a:r>
              <a:rPr lang="hu-HU" spc="-70" dirty="0" smtClean="0">
                <a:solidFill>
                  <a:srgbClr val="FDFBEF"/>
                </a:solidFill>
              </a:rPr>
              <a:t> </a:t>
            </a:r>
            <a:r>
              <a:rPr lang="hu-HU" spc="-85" dirty="0">
                <a:solidFill>
                  <a:srgbClr val="FDFBEF"/>
                </a:solidFill>
              </a:rPr>
              <a:t>Gyilkos-</a:t>
            </a:r>
            <a:r>
              <a:rPr lang="hu-HU" spc="145" dirty="0">
                <a:solidFill>
                  <a:srgbClr val="FDFBEF"/>
                </a:solidFill>
              </a:rPr>
              <a:t>tó</a:t>
            </a:r>
            <a:r>
              <a:rPr lang="hu-HU" spc="-65" dirty="0">
                <a:solidFill>
                  <a:srgbClr val="FDFBEF"/>
                </a:solidFill>
              </a:rPr>
              <a:t> </a:t>
            </a:r>
            <a:r>
              <a:rPr lang="hu-HU" spc="190" dirty="0">
                <a:solidFill>
                  <a:srgbClr val="FDFBEF"/>
                </a:solidFill>
              </a:rPr>
              <a:t>és</a:t>
            </a:r>
            <a:r>
              <a:rPr lang="hu-HU" spc="-130" dirty="0">
                <a:solidFill>
                  <a:srgbClr val="FDFBEF"/>
                </a:solidFill>
              </a:rPr>
              <a:t> </a:t>
            </a:r>
            <a:r>
              <a:rPr lang="hu-HU" spc="-10" dirty="0" err="1">
                <a:solidFill>
                  <a:srgbClr val="FDFBEF"/>
                </a:solidFill>
              </a:rPr>
              <a:t>környéke</a:t>
            </a:r>
            <a:r>
              <a:rPr lang="hu-HU" spc="-85" dirty="0" err="1" smtClean="0">
                <a:solidFill>
                  <a:srgbClr val="FDFBEF"/>
                </a:solidFill>
              </a:rPr>
              <a:t>ilkos</a:t>
            </a:r>
            <a:r>
              <a:rPr lang="hu-HU" spc="-85" dirty="0" smtClean="0">
                <a:solidFill>
                  <a:srgbClr val="FDFBEF"/>
                </a:solidFill>
              </a:rPr>
              <a:t>-</a:t>
            </a:r>
            <a:r>
              <a:rPr lang="hu-HU" spc="145" dirty="0" smtClean="0">
                <a:solidFill>
                  <a:srgbClr val="FDFBEF"/>
                </a:solidFill>
              </a:rPr>
              <a:t>tó</a:t>
            </a:r>
            <a:r>
              <a:rPr lang="hu-HU" spc="-65" dirty="0" smtClean="0">
                <a:solidFill>
                  <a:srgbClr val="FDFBEF"/>
                </a:solidFill>
              </a:rPr>
              <a:t> </a:t>
            </a:r>
            <a:r>
              <a:rPr lang="hu-HU" spc="190" dirty="0">
                <a:solidFill>
                  <a:srgbClr val="FDFBEF"/>
                </a:solidFill>
              </a:rPr>
              <a:t>és</a:t>
            </a:r>
            <a:r>
              <a:rPr lang="hu-HU" spc="-130" dirty="0">
                <a:solidFill>
                  <a:srgbClr val="FDFBEF"/>
                </a:solidFill>
              </a:rPr>
              <a:t> </a:t>
            </a:r>
            <a:r>
              <a:rPr lang="hu-HU" spc="-10" dirty="0">
                <a:solidFill>
                  <a:srgbClr val="FDFBEF"/>
                </a:solidFill>
              </a:rPr>
              <a:t>környéke</a:t>
            </a:r>
            <a:endParaRPr spc="-1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71498" y="571498"/>
            <a:ext cx="76200" cy="609600"/>
          </a:xfrm>
          <a:custGeom>
            <a:avLst/>
            <a:gdLst/>
            <a:ahLst/>
            <a:cxnLst/>
            <a:rect l="l" t="t" r="r" b="b"/>
            <a:pathLst>
              <a:path w="76200" h="609600">
                <a:moveTo>
                  <a:pt x="76199" y="609598"/>
                </a:moveTo>
                <a:lnTo>
                  <a:pt x="0" y="609598"/>
                </a:lnTo>
                <a:lnTo>
                  <a:pt x="0" y="0"/>
                </a:lnTo>
                <a:lnTo>
                  <a:pt x="76199" y="0"/>
                </a:lnTo>
                <a:lnTo>
                  <a:pt x="76199" y="609598"/>
                </a:lnTo>
                <a:close/>
              </a:path>
            </a:pathLst>
          </a:custGeom>
          <a:solidFill>
            <a:srgbClr val="8A5D3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895600" y="1181096"/>
            <a:ext cx="6400800" cy="982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A</a:t>
            </a:r>
            <a:r>
              <a:rPr sz="1500" spc="1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1" spc="155" dirty="0">
                <a:solidFill>
                  <a:srgbClr val="333333"/>
                </a:solidFill>
                <a:latin typeface="Calibri"/>
                <a:cs typeface="Calibri"/>
              </a:rPr>
              <a:t>Gyilkos-</a:t>
            </a:r>
            <a:r>
              <a:rPr sz="1500" b="1" spc="130" dirty="0">
                <a:solidFill>
                  <a:srgbClr val="333333"/>
                </a:solidFill>
                <a:latin typeface="Calibri"/>
                <a:cs typeface="Calibri"/>
              </a:rPr>
              <a:t>tó</a:t>
            </a:r>
            <a:r>
              <a:rPr sz="1500" b="1" spc="90" dirty="0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sz="1500" spc="65" dirty="0">
                <a:solidFill>
                  <a:srgbClr val="333333"/>
                </a:solidFill>
                <a:latin typeface="Century Gothic"/>
                <a:cs typeface="Century Gothic"/>
              </a:rPr>
              <a:t>983</a:t>
            </a:r>
            <a:r>
              <a:rPr sz="1500" spc="1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méter</a:t>
            </a:r>
            <a:r>
              <a:rPr sz="1500" spc="1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magasan</a:t>
            </a:r>
            <a:r>
              <a:rPr sz="1500" spc="1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60" dirty="0">
                <a:solidFill>
                  <a:srgbClr val="333333"/>
                </a:solidFill>
                <a:latin typeface="Century Gothic"/>
                <a:cs typeface="Century Gothic"/>
              </a:rPr>
              <a:t>fekszik,</a:t>
            </a:r>
            <a:r>
              <a:rPr sz="1500" spc="1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25" dirty="0">
                <a:solidFill>
                  <a:srgbClr val="333333"/>
                </a:solidFill>
                <a:latin typeface="Century Gothic"/>
                <a:cs typeface="Century Gothic"/>
              </a:rPr>
              <a:t>és</a:t>
            </a:r>
            <a:endParaRPr sz="1500" dirty="0">
              <a:latin typeface="Century Gothic"/>
              <a:cs typeface="Century Gothic"/>
            </a:endParaRPr>
          </a:p>
          <a:p>
            <a:pPr marL="12700" marR="333375">
              <a:lnSpc>
                <a:spcPct val="160000"/>
              </a:lnSpc>
            </a:pP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egyedülálló</a:t>
            </a:r>
            <a:r>
              <a:rPr sz="1500" spc="4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látványt</a:t>
            </a:r>
            <a:r>
              <a:rPr sz="1500" spc="4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70" dirty="0">
                <a:solidFill>
                  <a:srgbClr val="333333"/>
                </a:solidFill>
                <a:latin typeface="Century Gothic"/>
                <a:cs typeface="Century Gothic"/>
              </a:rPr>
              <a:t>nyújt</a:t>
            </a:r>
            <a:r>
              <a:rPr sz="1500" spc="4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150" dirty="0">
                <a:solidFill>
                  <a:srgbClr val="333333"/>
                </a:solidFill>
                <a:latin typeface="Century Gothic"/>
                <a:cs typeface="Century Gothic"/>
              </a:rPr>
              <a:t>a</a:t>
            </a:r>
            <a:r>
              <a:rPr sz="1500" spc="4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vízből</a:t>
            </a:r>
            <a:r>
              <a:rPr sz="1500" spc="4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10" dirty="0">
                <a:solidFill>
                  <a:srgbClr val="333333"/>
                </a:solidFill>
                <a:latin typeface="Century Gothic"/>
                <a:cs typeface="Century Gothic"/>
              </a:rPr>
              <a:t>meredező,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megkövesede</a:t>
            </a:r>
            <a:r>
              <a:rPr sz="1500" i="1" dirty="0">
                <a:solidFill>
                  <a:srgbClr val="333333"/>
                </a:solidFill>
                <a:latin typeface="Century Gothic"/>
                <a:cs typeface="Century Gothic"/>
              </a:rPr>
              <a:t>tt</a:t>
            </a:r>
            <a:r>
              <a:rPr sz="1500" i="1" spc="14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10" dirty="0" err="1">
                <a:solidFill>
                  <a:srgbClr val="333333"/>
                </a:solidFill>
                <a:latin typeface="Century Gothic"/>
                <a:cs typeface="Century Gothic"/>
              </a:rPr>
              <a:t>fenyőcsonkokkal</a:t>
            </a:r>
            <a:r>
              <a:rPr sz="1500" spc="-10" dirty="0" smtClean="0">
                <a:solidFill>
                  <a:srgbClr val="333333"/>
                </a:solidFill>
                <a:latin typeface="Century Gothic"/>
                <a:cs typeface="Century Gothic"/>
              </a:rPr>
              <a:t>.</a:t>
            </a:r>
            <a:endParaRPr sz="1500" dirty="0">
              <a:latin typeface="Century Gothic"/>
              <a:cs typeface="Century Gothic"/>
            </a:endParaRP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008" y="2895600"/>
            <a:ext cx="4724400" cy="3543300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00" y="2406445"/>
            <a:ext cx="5334000" cy="40005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1498" y="1971671"/>
            <a:ext cx="3809992" cy="3809992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0" dirty="0"/>
              <a:t>Kal</a:t>
            </a:r>
            <a:r>
              <a:rPr lang="hu-HU" spc="-20" dirty="0"/>
              <a:t>and a szerpentinek felett</a:t>
            </a:r>
            <a:endParaRPr spc="-10" dirty="0"/>
          </a:p>
        </p:txBody>
      </p:sp>
      <p:sp>
        <p:nvSpPr>
          <p:cNvPr id="5" name="object 5"/>
          <p:cNvSpPr/>
          <p:nvPr/>
        </p:nvSpPr>
        <p:spPr>
          <a:xfrm>
            <a:off x="571498" y="571498"/>
            <a:ext cx="76200" cy="609600"/>
          </a:xfrm>
          <a:custGeom>
            <a:avLst/>
            <a:gdLst/>
            <a:ahLst/>
            <a:cxnLst/>
            <a:rect l="l" t="t" r="r" b="b"/>
            <a:pathLst>
              <a:path w="76200" h="609600">
                <a:moveTo>
                  <a:pt x="76199" y="609598"/>
                </a:moveTo>
                <a:lnTo>
                  <a:pt x="0" y="609598"/>
                </a:lnTo>
                <a:lnTo>
                  <a:pt x="0" y="0"/>
                </a:lnTo>
                <a:lnTo>
                  <a:pt x="76199" y="0"/>
                </a:lnTo>
                <a:lnTo>
                  <a:pt x="76199" y="609598"/>
                </a:lnTo>
                <a:close/>
              </a:path>
            </a:pathLst>
          </a:custGeom>
          <a:solidFill>
            <a:srgbClr val="8A5D3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body" idx="1"/>
          </p:nvPr>
        </p:nvSpPr>
        <p:spPr>
          <a:xfrm>
            <a:off x="4572001" y="1752601"/>
            <a:ext cx="2971800" cy="4610878"/>
          </a:xfrm>
          <a:prstGeom prst="rect">
            <a:avLst/>
          </a:prstGeom>
        </p:spPr>
        <p:txBody>
          <a:bodyPr vert="horz" wrap="square" lIns="0" tIns="349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75"/>
              </a:spcBef>
            </a:pPr>
            <a:r>
              <a:rPr lang="hu-HU" sz="2400" spc="-105" dirty="0" smtClean="0"/>
              <a:t>Pongrác-tető</a:t>
            </a:r>
            <a:endParaRPr lang="hu-HU" sz="2400" spc="-105" dirty="0"/>
          </a:p>
          <a:p>
            <a:pPr marL="12700">
              <a:lnSpc>
                <a:spcPct val="100000"/>
              </a:lnSpc>
              <a:spcBef>
                <a:spcPts val="275"/>
              </a:spcBef>
            </a:pPr>
            <a:r>
              <a:rPr sz="1500" b="0" dirty="0">
                <a:solidFill>
                  <a:srgbClr val="333333"/>
                </a:solidFill>
                <a:latin typeface="Century Gothic"/>
                <a:cs typeface="Century Gothic"/>
              </a:rPr>
              <a:t>A</a:t>
            </a:r>
            <a:r>
              <a:rPr sz="1500" b="0" spc="3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dirty="0">
                <a:solidFill>
                  <a:srgbClr val="333333"/>
                </a:solidFill>
                <a:latin typeface="Century Gothic"/>
                <a:cs typeface="Century Gothic"/>
              </a:rPr>
              <a:t>kirándulás</a:t>
            </a:r>
            <a:r>
              <a:rPr sz="1500" b="0" spc="4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dirty="0">
                <a:solidFill>
                  <a:srgbClr val="333333"/>
                </a:solidFill>
                <a:latin typeface="Century Gothic"/>
                <a:cs typeface="Century Gothic"/>
              </a:rPr>
              <a:t>egyik</a:t>
            </a:r>
            <a:r>
              <a:rPr sz="1500" b="0" spc="4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spc="-10" dirty="0">
                <a:solidFill>
                  <a:srgbClr val="333333"/>
                </a:solidFill>
                <a:latin typeface="Century Gothic"/>
                <a:cs typeface="Century Gothic"/>
              </a:rPr>
              <a:t>legvártabb</a:t>
            </a:r>
            <a:r>
              <a:rPr sz="1500" b="0" spc="4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dirty="0">
                <a:solidFill>
                  <a:srgbClr val="333333"/>
                </a:solidFill>
                <a:latin typeface="Century Gothic"/>
                <a:cs typeface="Century Gothic"/>
              </a:rPr>
              <a:t>pontja</a:t>
            </a:r>
            <a:r>
              <a:rPr sz="1500" b="0" spc="4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spc="-150" dirty="0">
                <a:solidFill>
                  <a:srgbClr val="333333"/>
                </a:solidFill>
                <a:latin typeface="Century Gothic"/>
                <a:cs typeface="Century Gothic"/>
              </a:rPr>
              <a:t>a</a:t>
            </a:r>
            <a:r>
              <a:rPr sz="1500" b="0" spc="3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spc="-35" dirty="0">
                <a:solidFill>
                  <a:srgbClr val="333333"/>
                </a:solidFill>
                <a:latin typeface="Century Gothic"/>
                <a:cs typeface="Century Gothic"/>
              </a:rPr>
              <a:t>bobpálya</a:t>
            </a:r>
            <a:r>
              <a:rPr sz="1500" b="0" spc="4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dirty="0">
                <a:solidFill>
                  <a:srgbClr val="333333"/>
                </a:solidFill>
                <a:latin typeface="Century Gothic"/>
                <a:cs typeface="Century Gothic"/>
              </a:rPr>
              <a:t>volt.</a:t>
            </a:r>
            <a:r>
              <a:rPr sz="1500" b="0" spc="4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spc="85" dirty="0">
                <a:solidFill>
                  <a:srgbClr val="333333"/>
                </a:solidFill>
                <a:latin typeface="Century Gothic"/>
                <a:cs typeface="Century Gothic"/>
              </a:rPr>
              <a:t>Bár</a:t>
            </a:r>
            <a:r>
              <a:rPr sz="1500" b="0" spc="4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dirty="0">
                <a:solidFill>
                  <a:srgbClr val="333333"/>
                </a:solidFill>
                <a:latin typeface="Century Gothic"/>
                <a:cs typeface="Century Gothic"/>
              </a:rPr>
              <a:t>az</a:t>
            </a:r>
            <a:r>
              <a:rPr sz="1500" b="0" spc="4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dirty="0">
                <a:solidFill>
                  <a:srgbClr val="333333"/>
                </a:solidFill>
                <a:latin typeface="Century Gothic"/>
                <a:cs typeface="Century Gothic"/>
              </a:rPr>
              <a:t>időjárás</a:t>
            </a:r>
            <a:r>
              <a:rPr sz="1500" b="0" spc="4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spc="-25" dirty="0">
                <a:solidFill>
                  <a:srgbClr val="333333"/>
                </a:solidFill>
                <a:latin typeface="Century Gothic"/>
                <a:cs typeface="Century Gothic"/>
              </a:rPr>
              <a:t>és</a:t>
            </a:r>
            <a:endParaRPr sz="1500" dirty="0">
              <a:latin typeface="Century Gothic"/>
              <a:cs typeface="Century Gothic"/>
            </a:endParaRPr>
          </a:p>
          <a:p>
            <a:pPr marL="12700" marR="34290">
              <a:lnSpc>
                <a:spcPct val="160000"/>
              </a:lnSpc>
            </a:pPr>
            <a:r>
              <a:rPr sz="1500" b="0" spc="-150" dirty="0">
                <a:solidFill>
                  <a:srgbClr val="333333"/>
                </a:solidFill>
                <a:latin typeface="Century Gothic"/>
                <a:cs typeface="Century Gothic"/>
              </a:rPr>
              <a:t>a</a:t>
            </a:r>
            <a:r>
              <a:rPr sz="1500" b="0" spc="5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dirty="0">
                <a:solidFill>
                  <a:srgbClr val="333333"/>
                </a:solidFill>
                <a:latin typeface="Century Gothic"/>
                <a:cs typeface="Century Gothic"/>
              </a:rPr>
              <a:t>technikai</a:t>
            </a:r>
            <a:r>
              <a:rPr sz="1500" b="0" spc="5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dirty="0">
                <a:solidFill>
                  <a:srgbClr val="333333"/>
                </a:solidFill>
                <a:latin typeface="Century Gothic"/>
                <a:cs typeface="Century Gothic"/>
              </a:rPr>
              <a:t>feltételek</a:t>
            </a:r>
            <a:r>
              <a:rPr sz="1500" b="0" spc="5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dirty="0">
                <a:solidFill>
                  <a:srgbClr val="333333"/>
                </a:solidFill>
                <a:latin typeface="Century Gothic"/>
                <a:cs typeface="Century Gothic"/>
              </a:rPr>
              <a:t>néha</a:t>
            </a:r>
            <a:r>
              <a:rPr sz="1500" b="0" spc="55" dirty="0">
                <a:solidFill>
                  <a:srgbClr val="333333"/>
                </a:solidFill>
                <a:latin typeface="Century Gothic"/>
                <a:cs typeface="Century Gothic"/>
              </a:rPr>
              <a:t> kihívást </a:t>
            </a:r>
            <a:r>
              <a:rPr sz="1500" b="0" dirty="0">
                <a:solidFill>
                  <a:srgbClr val="333333"/>
                </a:solidFill>
                <a:latin typeface="Century Gothic"/>
                <a:cs typeface="Century Gothic"/>
              </a:rPr>
              <a:t>jelentettek,</a:t>
            </a:r>
            <a:r>
              <a:rPr sz="1500" b="0" spc="6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spc="-150" dirty="0">
                <a:solidFill>
                  <a:srgbClr val="333333"/>
                </a:solidFill>
                <a:latin typeface="Century Gothic"/>
                <a:cs typeface="Century Gothic"/>
              </a:rPr>
              <a:t>a</a:t>
            </a:r>
            <a:r>
              <a:rPr sz="1500" b="0" spc="5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dirty="0">
                <a:solidFill>
                  <a:srgbClr val="333333"/>
                </a:solidFill>
                <a:latin typeface="Century Gothic"/>
                <a:cs typeface="Century Gothic"/>
              </a:rPr>
              <a:t>bátrak</a:t>
            </a:r>
            <a:r>
              <a:rPr sz="1500" b="0" spc="5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spc="-10" dirty="0">
                <a:solidFill>
                  <a:srgbClr val="333333"/>
                </a:solidFill>
                <a:latin typeface="Century Gothic"/>
                <a:cs typeface="Century Gothic"/>
              </a:rPr>
              <a:t>kipróbálhatták </a:t>
            </a:r>
            <a:r>
              <a:rPr sz="1500" b="0" spc="-150" dirty="0">
                <a:solidFill>
                  <a:srgbClr val="333333"/>
                </a:solidFill>
                <a:latin typeface="Century Gothic"/>
                <a:cs typeface="Century Gothic"/>
              </a:rPr>
              <a:t>a</a:t>
            </a:r>
            <a:r>
              <a:rPr sz="1500" b="0" spc="9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dirty="0">
                <a:solidFill>
                  <a:srgbClr val="333333"/>
                </a:solidFill>
                <a:latin typeface="Century Gothic"/>
                <a:cs typeface="Century Gothic"/>
              </a:rPr>
              <a:t>száguldást</a:t>
            </a:r>
            <a:r>
              <a:rPr sz="1500" b="0" spc="10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spc="-150" dirty="0">
                <a:solidFill>
                  <a:srgbClr val="333333"/>
                </a:solidFill>
                <a:latin typeface="Century Gothic"/>
                <a:cs typeface="Century Gothic"/>
              </a:rPr>
              <a:t>a</a:t>
            </a:r>
            <a:r>
              <a:rPr sz="1500" b="0" spc="9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dirty="0">
                <a:solidFill>
                  <a:srgbClr val="333333"/>
                </a:solidFill>
                <a:latin typeface="Century Gothic"/>
                <a:cs typeface="Century Gothic"/>
              </a:rPr>
              <a:t>fenyvesek</a:t>
            </a:r>
            <a:r>
              <a:rPr sz="1500" b="0" spc="10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dirty="0">
                <a:solidFill>
                  <a:srgbClr val="333333"/>
                </a:solidFill>
                <a:latin typeface="Century Gothic"/>
                <a:cs typeface="Century Gothic"/>
              </a:rPr>
              <a:t>között</a:t>
            </a:r>
            <a:r>
              <a:rPr sz="1500" b="0" spc="9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dirty="0">
                <a:solidFill>
                  <a:srgbClr val="333333"/>
                </a:solidFill>
                <a:latin typeface="Century Gothic"/>
                <a:cs typeface="Century Gothic"/>
              </a:rPr>
              <a:t>kanyargó</a:t>
            </a:r>
            <a:r>
              <a:rPr sz="1500" b="0" spc="10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spc="-10" dirty="0">
                <a:solidFill>
                  <a:srgbClr val="333333"/>
                </a:solidFill>
                <a:latin typeface="Century Gothic"/>
                <a:cs typeface="Century Gothic"/>
              </a:rPr>
              <a:t>síneken.</a:t>
            </a:r>
            <a:endParaRPr sz="1500" dirty="0">
              <a:latin typeface="Century Gothic"/>
              <a:cs typeface="Century Gothic"/>
            </a:endParaRPr>
          </a:p>
          <a:p>
            <a:pPr marL="12700">
              <a:lnSpc>
                <a:spcPct val="100000"/>
              </a:lnSpc>
              <a:spcBef>
                <a:spcPts val="765"/>
              </a:spcBef>
            </a:pPr>
            <a:r>
              <a:rPr sz="1500" b="0" dirty="0">
                <a:solidFill>
                  <a:srgbClr val="333333"/>
                </a:solidFill>
                <a:latin typeface="Century Gothic"/>
                <a:cs typeface="Century Gothic"/>
              </a:rPr>
              <a:t>A</a:t>
            </a:r>
            <a:r>
              <a:rPr sz="1500" b="0" spc="6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spc="-40" dirty="0">
                <a:solidFill>
                  <a:srgbClr val="333333"/>
                </a:solidFill>
                <a:latin typeface="Century Gothic"/>
                <a:cs typeface="Century Gothic"/>
              </a:rPr>
              <a:t>pálya</a:t>
            </a:r>
            <a:r>
              <a:rPr sz="1500" b="0" spc="6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dirty="0">
                <a:solidFill>
                  <a:srgbClr val="333333"/>
                </a:solidFill>
                <a:latin typeface="Century Gothic"/>
                <a:cs typeface="Century Gothic"/>
              </a:rPr>
              <a:t>lenyűgöző</a:t>
            </a:r>
            <a:r>
              <a:rPr sz="1500" b="0" spc="6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dirty="0">
                <a:solidFill>
                  <a:srgbClr val="333333"/>
                </a:solidFill>
                <a:latin typeface="Century Gothic"/>
                <a:cs typeface="Century Gothic"/>
              </a:rPr>
              <a:t>kilátást</a:t>
            </a:r>
            <a:r>
              <a:rPr sz="1500" b="0" spc="6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spc="55" dirty="0">
                <a:solidFill>
                  <a:srgbClr val="333333"/>
                </a:solidFill>
                <a:latin typeface="Century Gothic"/>
                <a:cs typeface="Century Gothic"/>
              </a:rPr>
              <a:t>nyújtott</a:t>
            </a:r>
            <a:r>
              <a:rPr sz="1500" b="0" spc="6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spc="-150" dirty="0">
                <a:solidFill>
                  <a:srgbClr val="333333"/>
                </a:solidFill>
                <a:latin typeface="Century Gothic"/>
                <a:cs typeface="Century Gothic"/>
              </a:rPr>
              <a:t>a</a:t>
            </a:r>
            <a:r>
              <a:rPr sz="1500" b="0" spc="6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dirty="0">
                <a:solidFill>
                  <a:srgbClr val="333333"/>
                </a:solidFill>
                <a:latin typeface="Century Gothic"/>
                <a:cs typeface="Century Gothic"/>
              </a:rPr>
              <a:t>környező</a:t>
            </a:r>
            <a:r>
              <a:rPr sz="1500" b="0" spc="6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dirty="0">
                <a:solidFill>
                  <a:srgbClr val="333333"/>
                </a:solidFill>
                <a:latin typeface="Century Gothic"/>
                <a:cs typeface="Century Gothic"/>
              </a:rPr>
              <a:t>völgyekre,</a:t>
            </a:r>
            <a:r>
              <a:rPr sz="1500" b="0" spc="6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spc="55" dirty="0">
                <a:solidFill>
                  <a:srgbClr val="333333"/>
                </a:solidFill>
                <a:latin typeface="Century Gothic"/>
                <a:cs typeface="Century Gothic"/>
              </a:rPr>
              <a:t>miközben</a:t>
            </a:r>
            <a:r>
              <a:rPr sz="1500" b="0" spc="6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spc="-50" dirty="0">
                <a:solidFill>
                  <a:srgbClr val="333333"/>
                </a:solidFill>
                <a:latin typeface="Century Gothic"/>
                <a:cs typeface="Century Gothic"/>
              </a:rPr>
              <a:t>a</a:t>
            </a:r>
            <a:endParaRPr sz="1500" dirty="0">
              <a:latin typeface="Century Gothic"/>
              <a:cs typeface="Century Gothic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500" b="0" dirty="0">
                <a:solidFill>
                  <a:srgbClr val="333333"/>
                </a:solidFill>
                <a:latin typeface="Century Gothic"/>
                <a:cs typeface="Century Gothic"/>
              </a:rPr>
              <a:t>sebesség</a:t>
            </a:r>
            <a:r>
              <a:rPr sz="1500" b="0" spc="3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dirty="0">
                <a:solidFill>
                  <a:srgbClr val="333333"/>
                </a:solidFill>
                <a:latin typeface="Century Gothic"/>
                <a:cs typeface="Century Gothic"/>
              </a:rPr>
              <a:t>élménye</a:t>
            </a:r>
            <a:r>
              <a:rPr sz="1500" b="0" spc="3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spc="80" dirty="0">
                <a:solidFill>
                  <a:srgbClr val="333333"/>
                </a:solidFill>
                <a:latin typeface="Century Gothic"/>
                <a:cs typeface="Century Gothic"/>
              </a:rPr>
              <a:t>mindenkit</a:t>
            </a:r>
            <a:r>
              <a:rPr sz="1500" b="0" spc="3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spc="60" dirty="0">
                <a:solidFill>
                  <a:srgbClr val="333333"/>
                </a:solidFill>
                <a:latin typeface="Century Gothic"/>
                <a:cs typeface="Century Gothic"/>
              </a:rPr>
              <a:t>felfrissített</a:t>
            </a:r>
            <a:r>
              <a:rPr sz="1500" b="0" spc="3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spc="-150" dirty="0">
                <a:solidFill>
                  <a:srgbClr val="333333"/>
                </a:solidFill>
                <a:latin typeface="Century Gothic"/>
                <a:cs typeface="Century Gothic"/>
              </a:rPr>
              <a:t>a</a:t>
            </a:r>
            <a:r>
              <a:rPr sz="1500" b="0" spc="3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spc="90" dirty="0">
                <a:solidFill>
                  <a:srgbClr val="333333"/>
                </a:solidFill>
                <a:latin typeface="Century Gothic"/>
                <a:cs typeface="Century Gothic"/>
              </a:rPr>
              <a:t>hosszú</a:t>
            </a:r>
            <a:r>
              <a:rPr sz="1500" b="0" spc="3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spc="90" dirty="0">
                <a:solidFill>
                  <a:srgbClr val="333333"/>
                </a:solidFill>
                <a:latin typeface="Century Gothic"/>
                <a:cs typeface="Century Gothic"/>
              </a:rPr>
              <a:t>buszút</a:t>
            </a:r>
            <a:r>
              <a:rPr sz="1500" b="0" spc="3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0" spc="-10" dirty="0">
                <a:solidFill>
                  <a:srgbClr val="333333"/>
                </a:solidFill>
                <a:latin typeface="Century Gothic"/>
                <a:cs typeface="Century Gothic"/>
              </a:rPr>
              <a:t>után.</a:t>
            </a:r>
            <a:endParaRPr sz="1500" dirty="0">
              <a:latin typeface="Century Gothic"/>
              <a:cs typeface="Century Gothic"/>
            </a:endParaRPr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24826" y="2176374"/>
            <a:ext cx="4609391" cy="3457044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353" y="2188293"/>
            <a:ext cx="4704739" cy="352855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81614" y="2552694"/>
            <a:ext cx="1428750" cy="57150"/>
          </a:xfrm>
          <a:custGeom>
            <a:avLst/>
            <a:gdLst/>
            <a:ahLst/>
            <a:cxnLst/>
            <a:rect l="l" t="t" r="r" b="b"/>
            <a:pathLst>
              <a:path w="1428750" h="57150">
                <a:moveTo>
                  <a:pt x="1428747" y="57149"/>
                </a:moveTo>
                <a:lnTo>
                  <a:pt x="0" y="57149"/>
                </a:lnTo>
                <a:lnTo>
                  <a:pt x="0" y="0"/>
                </a:lnTo>
                <a:lnTo>
                  <a:pt x="1428747" y="0"/>
                </a:lnTo>
                <a:lnTo>
                  <a:pt x="1428747" y="57149"/>
                </a:lnTo>
                <a:close/>
              </a:path>
            </a:pathLst>
          </a:custGeom>
          <a:solidFill>
            <a:srgbClr val="8A5D3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294582" rIns="0" bIns="0" rtlCol="0">
            <a:spAutoFit/>
          </a:bodyPr>
          <a:lstStyle/>
          <a:p>
            <a:pPr marL="1506855">
              <a:lnSpc>
                <a:spcPct val="100000"/>
              </a:lnSpc>
              <a:spcBef>
                <a:spcPts val="100"/>
              </a:spcBef>
            </a:pPr>
            <a:r>
              <a:rPr sz="5400" spc="-630" dirty="0">
                <a:solidFill>
                  <a:srgbClr val="FDFBEF"/>
                </a:solidFill>
              </a:rPr>
              <a:t>A</a:t>
            </a:r>
            <a:r>
              <a:rPr sz="5400" spc="-70" dirty="0">
                <a:solidFill>
                  <a:srgbClr val="FDFBEF"/>
                </a:solidFill>
              </a:rPr>
              <a:t> </a:t>
            </a:r>
            <a:r>
              <a:rPr sz="5400" spc="114" dirty="0">
                <a:solidFill>
                  <a:srgbClr val="FDFBEF"/>
                </a:solidFill>
              </a:rPr>
              <a:t>B</a:t>
            </a:r>
            <a:r>
              <a:rPr lang="hu-HU" sz="5400" spc="114" dirty="0">
                <a:solidFill>
                  <a:srgbClr val="FDFBEF"/>
                </a:solidFill>
              </a:rPr>
              <a:t>é</a:t>
            </a:r>
            <a:r>
              <a:rPr sz="5400" spc="114" dirty="0" err="1">
                <a:solidFill>
                  <a:srgbClr val="FDFBEF"/>
                </a:solidFill>
              </a:rPr>
              <a:t>kás-</a:t>
            </a:r>
            <a:r>
              <a:rPr sz="5400" spc="130" dirty="0" err="1">
                <a:solidFill>
                  <a:srgbClr val="FDFBEF"/>
                </a:solidFill>
              </a:rPr>
              <a:t>szoros</a:t>
            </a:r>
            <a:endParaRPr sz="5400" dirty="0"/>
          </a:p>
        </p:txBody>
      </p:sp>
      <p:sp>
        <p:nvSpPr>
          <p:cNvPr id="4" name="object 4"/>
          <p:cNvSpPr txBox="1"/>
          <p:nvPr/>
        </p:nvSpPr>
        <p:spPr>
          <a:xfrm>
            <a:off x="3946550" y="3980171"/>
            <a:ext cx="430022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Európa</a:t>
            </a:r>
            <a:r>
              <a:rPr sz="1500" spc="9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egyik</a:t>
            </a:r>
            <a:r>
              <a:rPr sz="1500" spc="10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10" dirty="0">
                <a:solidFill>
                  <a:srgbClr val="333333"/>
                </a:solidFill>
                <a:latin typeface="Century Gothic"/>
                <a:cs typeface="Century Gothic"/>
              </a:rPr>
              <a:t>leglátványosabb</a:t>
            </a:r>
            <a:r>
              <a:rPr sz="1500" spc="10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10" dirty="0">
                <a:solidFill>
                  <a:srgbClr val="333333"/>
                </a:solidFill>
                <a:latin typeface="Century Gothic"/>
                <a:cs typeface="Century Gothic"/>
              </a:rPr>
              <a:t>szurdokvölgye</a:t>
            </a:r>
            <a:endParaRPr sz="15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49298" y="540510"/>
            <a:ext cx="886333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30" dirty="0"/>
              <a:t>M</a:t>
            </a:r>
            <a:r>
              <a:rPr lang="hu-HU" sz="3200" spc="-30" dirty="0" err="1"/>
              <a:t>észkőfalak</a:t>
            </a:r>
            <a:r>
              <a:rPr lang="hu-HU" sz="3200" spc="-30" dirty="0"/>
              <a:t> ölelésében</a:t>
            </a:r>
            <a:endParaRPr sz="3200" spc="-10" dirty="0"/>
          </a:p>
        </p:txBody>
      </p:sp>
      <p:sp>
        <p:nvSpPr>
          <p:cNvPr id="5" name="object 5"/>
          <p:cNvSpPr/>
          <p:nvPr/>
        </p:nvSpPr>
        <p:spPr>
          <a:xfrm>
            <a:off x="571498" y="571498"/>
            <a:ext cx="76200" cy="609600"/>
          </a:xfrm>
          <a:custGeom>
            <a:avLst/>
            <a:gdLst/>
            <a:ahLst/>
            <a:cxnLst/>
            <a:rect l="l" t="t" r="r" b="b"/>
            <a:pathLst>
              <a:path w="76200" h="609600">
                <a:moveTo>
                  <a:pt x="76199" y="609598"/>
                </a:moveTo>
                <a:lnTo>
                  <a:pt x="0" y="609598"/>
                </a:lnTo>
                <a:lnTo>
                  <a:pt x="0" y="0"/>
                </a:lnTo>
                <a:lnTo>
                  <a:pt x="76199" y="0"/>
                </a:lnTo>
                <a:lnTo>
                  <a:pt x="76199" y="609598"/>
                </a:lnTo>
                <a:close/>
              </a:path>
            </a:pathLst>
          </a:custGeom>
          <a:solidFill>
            <a:srgbClr val="8A5D3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72947" y="1447800"/>
            <a:ext cx="3265653" cy="434221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10" dirty="0">
                <a:solidFill>
                  <a:srgbClr val="333333"/>
                </a:solidFill>
                <a:latin typeface="Century Gothic"/>
                <a:cs typeface="Century Gothic"/>
              </a:rPr>
              <a:t>A</a:t>
            </a:r>
            <a:r>
              <a:rPr sz="1500" spc="5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85" dirty="0">
                <a:solidFill>
                  <a:srgbClr val="333333"/>
                </a:solidFill>
                <a:latin typeface="Century Gothic"/>
                <a:cs typeface="Century Gothic"/>
              </a:rPr>
              <a:t>Békás-</a:t>
            </a:r>
            <a:r>
              <a:rPr sz="1500" spc="10" dirty="0">
                <a:solidFill>
                  <a:srgbClr val="333333"/>
                </a:solidFill>
                <a:latin typeface="Century Gothic"/>
                <a:cs typeface="Century Gothic"/>
              </a:rPr>
              <a:t>szoros</a:t>
            </a:r>
            <a:r>
              <a:rPr sz="1500" spc="6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egy</a:t>
            </a:r>
            <a:r>
              <a:rPr sz="1500" spc="60" dirty="0">
                <a:solidFill>
                  <a:srgbClr val="333333"/>
                </a:solidFill>
                <a:latin typeface="Century Gothic"/>
                <a:cs typeface="Century Gothic"/>
              </a:rPr>
              <a:t> monumentális </a:t>
            </a:r>
            <a:r>
              <a:rPr sz="1500" spc="10" dirty="0">
                <a:solidFill>
                  <a:srgbClr val="333333"/>
                </a:solidFill>
                <a:latin typeface="Century Gothic"/>
                <a:cs typeface="Century Gothic"/>
              </a:rPr>
              <a:t>szurdokvölgy,</a:t>
            </a:r>
            <a:r>
              <a:rPr sz="1500" spc="6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20" dirty="0">
                <a:solidFill>
                  <a:srgbClr val="333333"/>
                </a:solidFill>
                <a:latin typeface="Century Gothic"/>
                <a:cs typeface="Century Gothic"/>
              </a:rPr>
              <a:t>ahol</a:t>
            </a:r>
            <a:endParaRPr sz="1500" dirty="0">
              <a:latin typeface="Century Gothic"/>
              <a:cs typeface="Century Gothic"/>
            </a:endParaRPr>
          </a:p>
          <a:p>
            <a:pPr marL="12700" marR="5080">
              <a:lnSpc>
                <a:spcPct val="160000"/>
              </a:lnSpc>
            </a:pPr>
            <a:r>
              <a:rPr sz="1500" spc="-150" dirty="0">
                <a:solidFill>
                  <a:srgbClr val="333333"/>
                </a:solidFill>
                <a:latin typeface="Century Gothic"/>
                <a:cs typeface="Century Gothic"/>
              </a:rPr>
              <a:t>a</a:t>
            </a:r>
            <a:r>
              <a:rPr sz="1500" spc="-2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b="1" spc="175" dirty="0">
                <a:solidFill>
                  <a:srgbClr val="333333"/>
                </a:solidFill>
                <a:latin typeface="Calibri"/>
                <a:cs typeface="Calibri"/>
              </a:rPr>
              <a:t>200-</a:t>
            </a:r>
            <a:r>
              <a:rPr sz="1500" b="1" spc="204" dirty="0">
                <a:solidFill>
                  <a:srgbClr val="333333"/>
                </a:solidFill>
                <a:latin typeface="Calibri"/>
                <a:cs typeface="Calibri"/>
              </a:rPr>
              <a:t>300</a:t>
            </a:r>
            <a:r>
              <a:rPr sz="1500" b="1" spc="90" dirty="0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sz="1500" b="1" spc="185" dirty="0">
                <a:solidFill>
                  <a:srgbClr val="333333"/>
                </a:solidFill>
                <a:latin typeface="Calibri"/>
                <a:cs typeface="Calibri"/>
              </a:rPr>
              <a:t>méter</a:t>
            </a:r>
            <a:r>
              <a:rPr sz="1500" b="1" spc="95" dirty="0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sz="1500" b="1" spc="250" dirty="0">
                <a:solidFill>
                  <a:srgbClr val="333333"/>
                </a:solidFill>
                <a:latin typeface="Calibri"/>
                <a:cs typeface="Calibri"/>
              </a:rPr>
              <a:t>magas</a:t>
            </a:r>
            <a:r>
              <a:rPr sz="1500" b="1" spc="90" dirty="0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sz="1500" b="1" spc="165" dirty="0">
                <a:solidFill>
                  <a:srgbClr val="333333"/>
                </a:solidFill>
                <a:latin typeface="Calibri"/>
                <a:cs typeface="Calibri"/>
              </a:rPr>
              <a:t>sziklafalak</a:t>
            </a:r>
            <a:r>
              <a:rPr sz="1500" b="1" spc="60" dirty="0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sz="1500" spc="75" dirty="0">
                <a:solidFill>
                  <a:srgbClr val="333333"/>
                </a:solidFill>
                <a:latin typeface="Century Gothic"/>
                <a:cs typeface="Century Gothic"/>
              </a:rPr>
              <a:t>szinte</a:t>
            </a:r>
            <a:r>
              <a:rPr sz="1500" spc="-2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10" dirty="0">
                <a:solidFill>
                  <a:srgbClr val="333333"/>
                </a:solidFill>
                <a:latin typeface="Century Gothic"/>
                <a:cs typeface="Century Gothic"/>
              </a:rPr>
              <a:t>összeérnek </a:t>
            </a:r>
            <a:r>
              <a:rPr sz="1500" spc="-150" dirty="0">
                <a:solidFill>
                  <a:srgbClr val="333333"/>
                </a:solidFill>
                <a:latin typeface="Century Gothic"/>
                <a:cs typeface="Century Gothic"/>
              </a:rPr>
              <a:t>a</a:t>
            </a:r>
            <a:r>
              <a:rPr sz="1500" spc="-2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60" dirty="0">
                <a:solidFill>
                  <a:srgbClr val="333333"/>
                </a:solidFill>
                <a:latin typeface="Century Gothic"/>
                <a:cs typeface="Century Gothic"/>
              </a:rPr>
              <a:t>fejünk</a:t>
            </a:r>
            <a:r>
              <a:rPr sz="1500" spc="-2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10" dirty="0">
                <a:solidFill>
                  <a:srgbClr val="333333"/>
                </a:solidFill>
                <a:latin typeface="Century Gothic"/>
                <a:cs typeface="Century Gothic"/>
              </a:rPr>
              <a:t>felett.</a:t>
            </a:r>
            <a:endParaRPr sz="1500" dirty="0">
              <a:latin typeface="Century Gothic"/>
              <a:cs typeface="Century Gothic"/>
            </a:endParaRPr>
          </a:p>
          <a:p>
            <a:pPr marL="306705" indent="-128905">
              <a:lnSpc>
                <a:spcPct val="100000"/>
              </a:lnSpc>
              <a:spcBef>
                <a:spcPts val="1140"/>
              </a:spcBef>
              <a:buFont typeface="Century Gothic"/>
              <a:buChar char="•"/>
              <a:tabLst>
                <a:tab pos="306705" algn="l"/>
              </a:tabLst>
            </a:pPr>
            <a:r>
              <a:rPr sz="1500" b="1" spc="140" dirty="0">
                <a:solidFill>
                  <a:srgbClr val="333333"/>
                </a:solidFill>
                <a:latin typeface="Calibri"/>
                <a:cs typeface="Calibri"/>
              </a:rPr>
              <a:t>Oltár-</a:t>
            </a:r>
            <a:r>
              <a:rPr sz="1500" b="1" spc="110" dirty="0">
                <a:solidFill>
                  <a:srgbClr val="333333"/>
                </a:solidFill>
                <a:latin typeface="Calibri"/>
                <a:cs typeface="Calibri"/>
              </a:rPr>
              <a:t>kő:</a:t>
            </a:r>
            <a:r>
              <a:rPr sz="1500" b="1" spc="65" dirty="0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A</a:t>
            </a:r>
            <a:r>
              <a:rPr sz="1500" spc="-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70" dirty="0">
                <a:solidFill>
                  <a:srgbClr val="333333"/>
                </a:solidFill>
                <a:latin typeface="Century Gothic"/>
                <a:cs typeface="Century Gothic"/>
              </a:rPr>
              <a:t>szoros</a:t>
            </a:r>
            <a:r>
              <a:rPr sz="1500" spc="-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10" dirty="0">
                <a:solidFill>
                  <a:srgbClr val="333333"/>
                </a:solidFill>
                <a:latin typeface="Century Gothic"/>
                <a:cs typeface="Century Gothic"/>
              </a:rPr>
              <a:t>legmagasabb</a:t>
            </a:r>
            <a:r>
              <a:rPr sz="1500" spc="-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pontja</a:t>
            </a:r>
            <a:r>
              <a:rPr sz="1500" spc="-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125" dirty="0">
                <a:solidFill>
                  <a:srgbClr val="333333"/>
                </a:solidFill>
                <a:latin typeface="Century Gothic"/>
                <a:cs typeface="Century Gothic"/>
              </a:rPr>
              <a:t>(1156</a:t>
            </a:r>
            <a:r>
              <a:rPr sz="1500" spc="-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25" dirty="0">
                <a:solidFill>
                  <a:srgbClr val="333333"/>
                </a:solidFill>
                <a:latin typeface="Century Gothic"/>
                <a:cs typeface="Century Gothic"/>
              </a:rPr>
              <a:t>m).</a:t>
            </a:r>
            <a:endParaRPr sz="1500" dirty="0">
              <a:latin typeface="Century Gothic"/>
              <a:cs typeface="Century Gothic"/>
            </a:endParaRPr>
          </a:p>
          <a:p>
            <a:pPr marL="306705" indent="-128905">
              <a:lnSpc>
                <a:spcPct val="100000"/>
              </a:lnSpc>
              <a:spcBef>
                <a:spcPts val="1350"/>
              </a:spcBef>
              <a:buChar char="•"/>
              <a:tabLst>
                <a:tab pos="306705" algn="l"/>
              </a:tabLst>
            </a:pP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Kanyargós</a:t>
            </a:r>
            <a:r>
              <a:rPr sz="1500" spc="6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utak</a:t>
            </a:r>
            <a:r>
              <a:rPr sz="1500" spc="6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150" dirty="0">
                <a:solidFill>
                  <a:srgbClr val="333333"/>
                </a:solidFill>
                <a:latin typeface="Century Gothic"/>
                <a:cs typeface="Century Gothic"/>
              </a:rPr>
              <a:t>a</a:t>
            </a:r>
            <a:r>
              <a:rPr sz="1500" spc="6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zúgó</a:t>
            </a:r>
            <a:r>
              <a:rPr sz="1500" spc="6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60" dirty="0">
                <a:solidFill>
                  <a:srgbClr val="333333"/>
                </a:solidFill>
                <a:latin typeface="Century Gothic"/>
                <a:cs typeface="Century Gothic"/>
              </a:rPr>
              <a:t>Békás-</a:t>
            </a:r>
            <a:r>
              <a:rPr sz="1500" dirty="0">
                <a:solidFill>
                  <a:srgbClr val="333333"/>
                </a:solidFill>
                <a:latin typeface="Century Gothic"/>
                <a:cs typeface="Century Gothic"/>
              </a:rPr>
              <a:t>patak</a:t>
            </a:r>
            <a:r>
              <a:rPr sz="1500" spc="6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10" dirty="0">
                <a:solidFill>
                  <a:srgbClr val="333333"/>
                </a:solidFill>
                <a:latin typeface="Century Gothic"/>
                <a:cs typeface="Century Gothic"/>
              </a:rPr>
              <a:t>mentén.</a:t>
            </a:r>
            <a:endParaRPr sz="1500" dirty="0">
              <a:latin typeface="Century Gothic"/>
              <a:cs typeface="Century Gothic"/>
            </a:endParaRPr>
          </a:p>
          <a:p>
            <a:pPr marL="307340" marR="1077595" indent="-129539">
              <a:lnSpc>
                <a:spcPct val="160000"/>
              </a:lnSpc>
              <a:spcBef>
                <a:spcPts val="270"/>
              </a:spcBef>
              <a:buChar char="•"/>
              <a:tabLst>
                <a:tab pos="307340" algn="l"/>
              </a:tabLst>
            </a:pPr>
            <a:r>
              <a:rPr sz="1500" spc="10" dirty="0">
                <a:solidFill>
                  <a:srgbClr val="333333"/>
                </a:solidFill>
                <a:latin typeface="Century Gothic"/>
                <a:cs typeface="Century Gothic"/>
              </a:rPr>
              <a:t>Látványos</a:t>
            </a:r>
            <a:r>
              <a:rPr sz="1500" spc="90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10" dirty="0">
                <a:solidFill>
                  <a:srgbClr val="333333"/>
                </a:solidFill>
                <a:latin typeface="Century Gothic"/>
                <a:cs typeface="Century Gothic"/>
              </a:rPr>
              <a:t>sziklaalakzatok:</a:t>
            </a:r>
            <a:r>
              <a:rPr sz="1500" spc="95" dirty="0">
                <a:solidFill>
                  <a:srgbClr val="333333"/>
                </a:solidFill>
                <a:latin typeface="Century Gothic"/>
                <a:cs typeface="Century Gothic"/>
              </a:rPr>
              <a:t> </a:t>
            </a:r>
            <a:r>
              <a:rPr sz="1500" spc="-10" dirty="0">
                <a:solidFill>
                  <a:srgbClr val="333333"/>
                </a:solidFill>
                <a:latin typeface="Century Gothic"/>
                <a:cs typeface="Century Gothic"/>
              </a:rPr>
              <a:t>Szurdokkapu, </a:t>
            </a:r>
            <a:r>
              <a:rPr sz="1500" spc="55" dirty="0">
                <a:solidFill>
                  <a:srgbClr val="333333"/>
                </a:solidFill>
                <a:latin typeface="Century Gothic"/>
                <a:cs typeface="Century Gothic"/>
              </a:rPr>
              <a:t>Pokol-</a:t>
            </a:r>
            <a:r>
              <a:rPr sz="1500" spc="-10" dirty="0">
                <a:solidFill>
                  <a:srgbClr val="333333"/>
                </a:solidFill>
                <a:latin typeface="Century Gothic"/>
                <a:cs typeface="Century Gothic"/>
              </a:rPr>
              <a:t>torka.</a:t>
            </a:r>
            <a:endParaRPr sz="1500" dirty="0">
              <a:latin typeface="Century Gothic"/>
              <a:cs typeface="Century Gothic"/>
            </a:endParaRPr>
          </a:p>
        </p:txBody>
      </p:sp>
      <p:sp>
        <p:nvSpPr>
          <p:cNvPr id="2" name="AutoShape 2" descr="blob:https://www.facebook.com/41b34a37-3c42-4d04-8475-7855da4dd74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3" name="AutoShape 4" descr="blob:https://www.facebook.com/41b34a37-3c42-4d04-8475-7855da4dd745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2865" y="1897257"/>
            <a:ext cx="3505200" cy="4673599"/>
          </a:xfrm>
          <a:prstGeom prst="rect">
            <a:avLst/>
          </a:prstGeom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077" y="41531"/>
            <a:ext cx="3298723" cy="4368800"/>
          </a:xfrm>
          <a:prstGeom prst="rect">
            <a:avLst/>
          </a:prstGeom>
        </p:spPr>
      </p:pic>
      <p:pic>
        <p:nvPicPr>
          <p:cNvPr id="11" name="Kép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601" y="2964057"/>
            <a:ext cx="4683924" cy="351294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49298" y="540510"/>
            <a:ext cx="8863330" cy="1661993"/>
          </a:xfrm>
        </p:spPr>
        <p:txBody>
          <a:bodyPr/>
          <a:lstStyle/>
          <a:p>
            <a:r>
              <a:rPr lang="hu-HU" i="1" spc="105" dirty="0">
                <a:solidFill>
                  <a:srgbClr val="8A5D34"/>
                </a:solidFill>
                <a:latin typeface="Century Gothic"/>
                <a:cs typeface="Century Gothic"/>
              </a:rPr>
              <a:t>Sok</a:t>
            </a:r>
            <a:r>
              <a:rPr lang="hu-HU" i="1" spc="45" dirty="0">
                <a:solidFill>
                  <a:srgbClr val="8A5D34"/>
                </a:solidFill>
                <a:latin typeface="Century Gothic"/>
                <a:cs typeface="Century Gothic"/>
              </a:rPr>
              <a:t> </a:t>
            </a:r>
            <a:r>
              <a:rPr lang="hu-HU" i="1" spc="75" dirty="0">
                <a:solidFill>
                  <a:srgbClr val="8A5D34"/>
                </a:solidFill>
                <a:latin typeface="Century Gothic"/>
                <a:cs typeface="Century Gothic"/>
              </a:rPr>
              <a:t>izgalom</a:t>
            </a:r>
            <a:r>
              <a:rPr lang="hu-HU" i="1" spc="50" dirty="0">
                <a:solidFill>
                  <a:srgbClr val="8A5D34"/>
                </a:solidFill>
                <a:latin typeface="Century Gothic"/>
                <a:cs typeface="Century Gothic"/>
              </a:rPr>
              <a:t> </a:t>
            </a:r>
            <a:r>
              <a:rPr lang="hu-HU" i="1" spc="70" dirty="0">
                <a:solidFill>
                  <a:srgbClr val="8A5D34"/>
                </a:solidFill>
                <a:latin typeface="Century Gothic"/>
                <a:cs typeface="Century Gothic"/>
              </a:rPr>
              <a:t>után</a:t>
            </a:r>
            <a:r>
              <a:rPr lang="hu-HU" i="1" spc="50" dirty="0">
                <a:solidFill>
                  <a:srgbClr val="8A5D34"/>
                </a:solidFill>
                <a:latin typeface="Century Gothic"/>
                <a:cs typeface="Century Gothic"/>
              </a:rPr>
              <a:t> </a:t>
            </a:r>
            <a:r>
              <a:rPr lang="hu-HU" i="1" dirty="0">
                <a:solidFill>
                  <a:srgbClr val="8A5D34"/>
                </a:solidFill>
                <a:latin typeface="Century Gothic"/>
                <a:cs typeface="Century Gothic"/>
              </a:rPr>
              <a:t>fáradtan,</a:t>
            </a:r>
            <a:r>
              <a:rPr lang="hu-HU" i="1" spc="45" dirty="0">
                <a:solidFill>
                  <a:srgbClr val="8A5D34"/>
                </a:solidFill>
                <a:latin typeface="Century Gothic"/>
                <a:cs typeface="Century Gothic"/>
              </a:rPr>
              <a:t> </a:t>
            </a:r>
            <a:r>
              <a:rPr lang="hu-HU" i="1" spc="-30" dirty="0">
                <a:solidFill>
                  <a:srgbClr val="8A5D34"/>
                </a:solidFill>
                <a:latin typeface="Century Gothic"/>
                <a:cs typeface="Century Gothic"/>
              </a:rPr>
              <a:t>de</a:t>
            </a:r>
            <a:r>
              <a:rPr lang="hu-HU" i="1" spc="50" dirty="0">
                <a:solidFill>
                  <a:srgbClr val="8A5D34"/>
                </a:solidFill>
                <a:latin typeface="Century Gothic"/>
                <a:cs typeface="Century Gothic"/>
              </a:rPr>
              <a:t> </a:t>
            </a:r>
            <a:r>
              <a:rPr lang="hu-HU" i="1" spc="55" dirty="0">
                <a:solidFill>
                  <a:srgbClr val="8A5D34"/>
                </a:solidFill>
                <a:latin typeface="Century Gothic"/>
                <a:cs typeface="Century Gothic"/>
              </a:rPr>
              <a:t>teli</a:t>
            </a:r>
            <a:r>
              <a:rPr lang="hu-HU" i="1" spc="50" dirty="0">
                <a:solidFill>
                  <a:srgbClr val="8A5D34"/>
                </a:solidFill>
                <a:latin typeface="Century Gothic"/>
                <a:cs typeface="Century Gothic"/>
              </a:rPr>
              <a:t> </a:t>
            </a:r>
            <a:r>
              <a:rPr lang="hu-HU" i="1" dirty="0">
                <a:solidFill>
                  <a:srgbClr val="8A5D34"/>
                </a:solidFill>
                <a:latin typeface="Century Gothic"/>
                <a:cs typeface="Century Gothic"/>
              </a:rPr>
              <a:t>élményekkel</a:t>
            </a:r>
            <a:r>
              <a:rPr lang="hu-HU" i="1" spc="50" dirty="0">
                <a:solidFill>
                  <a:srgbClr val="8A5D34"/>
                </a:solidFill>
                <a:latin typeface="Century Gothic"/>
                <a:cs typeface="Century Gothic"/>
              </a:rPr>
              <a:t> </a:t>
            </a:r>
            <a:r>
              <a:rPr lang="hu-HU" i="1" spc="95" dirty="0">
                <a:solidFill>
                  <a:srgbClr val="8A5D34"/>
                </a:solidFill>
                <a:latin typeface="Century Gothic"/>
                <a:cs typeface="Century Gothic"/>
              </a:rPr>
              <a:t>tértünk</a:t>
            </a:r>
            <a:r>
              <a:rPr lang="hu-HU" i="1" spc="45" dirty="0">
                <a:solidFill>
                  <a:srgbClr val="8A5D34"/>
                </a:solidFill>
                <a:latin typeface="Century Gothic"/>
                <a:cs typeface="Century Gothic"/>
              </a:rPr>
              <a:t> </a:t>
            </a:r>
            <a:r>
              <a:rPr lang="hu-HU" i="1" spc="-10" dirty="0">
                <a:solidFill>
                  <a:srgbClr val="8A5D34"/>
                </a:solidFill>
                <a:latin typeface="Century Gothic"/>
                <a:cs typeface="Century Gothic"/>
              </a:rPr>
              <a:t>nyugovóra</a:t>
            </a:r>
            <a:r>
              <a:rPr lang="hu-HU" i="1" spc="-10" dirty="0" smtClean="0">
                <a:solidFill>
                  <a:srgbClr val="8A5D34"/>
                </a:solidFill>
                <a:latin typeface="Century Gothic"/>
                <a:cs typeface="Century Gothic"/>
              </a:rPr>
              <a:t>.</a:t>
            </a:r>
            <a:r>
              <a:rPr lang="hu-HU" dirty="0">
                <a:latin typeface="Century Gothic"/>
                <a:cs typeface="Century Gothic"/>
              </a:rPr>
              <a:t/>
            </a:r>
            <a:br>
              <a:rPr lang="hu-HU" dirty="0">
                <a:latin typeface="Century Gothic"/>
                <a:cs typeface="Century Gothic"/>
              </a:rPr>
            </a:b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idx="1"/>
          </p:nvPr>
        </p:nvSpPr>
        <p:spPr>
          <a:xfrm>
            <a:off x="4845041" y="2882183"/>
            <a:ext cx="3613160" cy="1385017"/>
          </a:xfrm>
        </p:spPr>
        <p:txBody>
          <a:bodyPr/>
          <a:lstStyle/>
          <a:p>
            <a:endParaRPr lang="hu-HU" dirty="0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1981200"/>
            <a:ext cx="6019800" cy="451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211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75" cy="6857986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3733800" y="1389435"/>
            <a:ext cx="7957820" cy="18594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b="1" spc="-100" dirty="0">
                <a:solidFill>
                  <a:srgbClr val="FDFBEF"/>
                </a:solidFill>
                <a:latin typeface="Palatino Linotype"/>
                <a:cs typeface="Palatino Linotype"/>
              </a:rPr>
              <a:t>Köszönjük</a:t>
            </a:r>
            <a:r>
              <a:rPr sz="6000" b="1" spc="-165" dirty="0">
                <a:solidFill>
                  <a:srgbClr val="FDFBEF"/>
                </a:solidFill>
                <a:latin typeface="Palatino Linotype"/>
                <a:cs typeface="Palatino Linotype"/>
              </a:rPr>
              <a:t> </a:t>
            </a:r>
            <a:r>
              <a:rPr sz="6000" b="1" spc="90" dirty="0">
                <a:solidFill>
                  <a:srgbClr val="FDFBEF"/>
                </a:solidFill>
                <a:latin typeface="Palatino Linotype"/>
                <a:cs typeface="Palatino Linotype"/>
              </a:rPr>
              <a:t>a</a:t>
            </a:r>
            <a:r>
              <a:rPr sz="6000" b="1" spc="-170" dirty="0">
                <a:solidFill>
                  <a:srgbClr val="FDFBEF"/>
                </a:solidFill>
                <a:latin typeface="Palatino Linotype"/>
                <a:cs typeface="Palatino Linotype"/>
              </a:rPr>
              <a:t> </a:t>
            </a:r>
            <a:r>
              <a:rPr lang="hu-HU" sz="6000" b="1" spc="295" dirty="0">
                <a:solidFill>
                  <a:srgbClr val="FDFBEF"/>
                </a:solidFill>
                <a:latin typeface="Palatino Linotype"/>
                <a:cs typeface="Palatino Linotype"/>
              </a:rPr>
              <a:t>figyelmet!</a:t>
            </a:r>
            <a:endParaRPr sz="6000" dirty="0">
              <a:latin typeface="Palatino Linotype"/>
              <a:cs typeface="Palatino Linotyp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143489" y="3210818"/>
            <a:ext cx="1905000" cy="76200"/>
          </a:xfrm>
          <a:custGeom>
            <a:avLst/>
            <a:gdLst/>
            <a:ahLst/>
            <a:cxnLst/>
            <a:rect l="l" t="t" r="r" b="b"/>
            <a:pathLst>
              <a:path w="1905000" h="76200">
                <a:moveTo>
                  <a:pt x="1904996" y="76199"/>
                </a:moveTo>
                <a:lnTo>
                  <a:pt x="0" y="76199"/>
                </a:lnTo>
                <a:lnTo>
                  <a:pt x="0" y="0"/>
                </a:lnTo>
                <a:lnTo>
                  <a:pt x="1904996" y="0"/>
                </a:lnTo>
                <a:lnTo>
                  <a:pt x="1904996" y="76199"/>
                </a:lnTo>
                <a:close/>
              </a:path>
            </a:pathLst>
          </a:custGeom>
          <a:solidFill>
            <a:srgbClr val="8A5D3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67241" y="3358041"/>
            <a:ext cx="476248" cy="380999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575895" y="3380483"/>
            <a:ext cx="380999" cy="380999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442174" y="3374392"/>
            <a:ext cx="380999" cy="38099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</TotalTime>
  <Words>252</Words>
  <Application>Microsoft Office PowerPoint</Application>
  <PresentationFormat>Szélesvásznú</PresentationFormat>
  <Paragraphs>34</Paragraphs>
  <Slides>11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11</vt:i4>
      </vt:variant>
    </vt:vector>
  </HeadingPairs>
  <TitlesOfParts>
    <vt:vector size="16" baseType="lpstr">
      <vt:lpstr>Arial</vt:lpstr>
      <vt:lpstr>Calibri</vt:lpstr>
      <vt:lpstr>Century Gothic</vt:lpstr>
      <vt:lpstr>Palatino Linotype</vt:lpstr>
      <vt:lpstr>Office Theme</vt:lpstr>
      <vt:lpstr>        Határtalanul</vt:lpstr>
      <vt:lpstr>Iskolalátogatás Találkozás a helyi közösséggel és kulturális csereprogram</vt:lpstr>
      <vt:lpstr>Közösségi élmények Csíkszentdomokoson</vt:lpstr>
      <vt:lpstr>     Sport </vt:lpstr>
      <vt:lpstr> Gyilkos-tó és környéke</vt:lpstr>
      <vt:lpstr>A GGyilmnbbvyGyA Gyilkos-tó és környékeilkos-tó és környéke</vt:lpstr>
      <vt:lpstr>Kaland a szerpentinek felett</vt:lpstr>
      <vt:lpstr>A Békás-szoros</vt:lpstr>
      <vt:lpstr>Mészkőfalak ölelésében</vt:lpstr>
      <vt:lpstr>Sok izgalom után fáradtan, de teli élményekkel tértünk nyugovóra. 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Erdélyi Barangolások - II. Nap</dc:title>
  <dc:creator>Valuskáné Omiliák Andrea</dc:creator>
  <cp:lastModifiedBy>admin</cp:lastModifiedBy>
  <cp:revision>13</cp:revision>
  <dcterms:created xsi:type="dcterms:W3CDTF">2026-05-31T19:15:17Z</dcterms:created>
  <dcterms:modified xsi:type="dcterms:W3CDTF">2026-05-31T20:57:59Z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2026-05-31T00:00:00Z</vt:filetime>
  </property>
  <property fmtid="{D5CDD505-2E9C-101B-9397-08002B2CF9AE}" pid="3" name="Creator">
    <vt:lpwstr>Google</vt:lpwstr>
  </property>
  <property fmtid="{D5CDD505-2E9C-101B-9397-08002B2CF9AE}" pid="4" name="LastSaved">
    <vt:filetime>2026-05-31T00:00:00Z</vt:filetime>
  </property>
  <property fmtid="{D5CDD505-2E9C-101B-9397-08002B2CF9AE}" pid="5" name="Producer">
    <vt:lpwstr>3-Heights(TM) PDF Security Shell 4.8.25.2 (http://www.pdf-tools.com)</vt:lpwstr>
  </property>
</Properties>
</file>