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57" r:id="rId5"/>
    <p:sldId id="258" r:id="rId6"/>
    <p:sldId id="260" r:id="rId7"/>
    <p:sldId id="261" r:id="rId8"/>
    <p:sldId id="262" r:id="rId9"/>
    <p:sldId id="263" r:id="rId10"/>
    <p:sldId id="270" r:id="rId11"/>
    <p:sldId id="271" r:id="rId12"/>
    <p:sldId id="273" r:id="rId13"/>
    <p:sldId id="272" r:id="rId14"/>
    <p:sldId id="265" r:id="rId15"/>
    <p:sldId id="266" r:id="rId16"/>
    <p:sldId id="269" r:id="rId17"/>
  </p:sldIdLst>
  <p:sldSz cx="12188825" cy="6858000"/>
  <p:notesSz cx="6858000" cy="9144000"/>
  <p:defaultTextStyle>
    <a:defPPr rtl="0">
      <a:defRPr lang="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280" autoAdjust="0"/>
  </p:normalViewPr>
  <p:slideViewPr>
    <p:cSldViewPr>
      <p:cViewPr varScale="1">
        <p:scale>
          <a:sx n="43" d="100"/>
          <a:sy n="43" d="100"/>
        </p:scale>
        <p:origin x="756" y="40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90" d="100"/>
          <a:sy n="90" d="100"/>
        </p:scale>
        <p:origin x="3774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hu-HU" dirty="0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4721B2A7-51F5-4FDC-BE06-F3E90A4489F7}" type="datetime1">
              <a:rPr lang="hu-HU" smtClean="0"/>
              <a:pPr algn="r" rtl="0"/>
              <a:t>2026. 06. 04.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9C567D4A-04CB-4EDF-8FB1-342A02FC8EC5}" type="slidenum">
              <a:rPr lang="hu-HU" smtClean="0"/>
              <a:pPr algn="r" rtl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801253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hu-HU" noProof="0" dirty="0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9559B9A2-8326-4635-880C-5B72FBBC6867}" type="datetime1">
              <a:rPr lang="hu-HU" smtClean="0"/>
              <a:pPr/>
              <a:t>2026. 06. 04.</a:t>
            </a:fld>
            <a:endParaRPr lang="hu-HU" dirty="0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hu-HU" noProof="0" dirty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hu-HU" noProof="0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/>
            </a:lvl1pPr>
          </a:lstStyle>
          <a:p>
            <a:fld id="{2E61351F-DBB1-4664-ADA9-83BC7CB8848D}" type="slidenum">
              <a:rPr lang="hu-HU" smtClean="0"/>
              <a:pPr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642362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2E61351F-DBB1-4664-ADA9-83BC7CB8848D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818651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293814" y="990600"/>
            <a:ext cx="8458200" cy="3200400"/>
          </a:xfrm>
        </p:spPr>
        <p:txBody>
          <a:bodyPr rtlCol="0">
            <a:normAutofit/>
          </a:bodyPr>
          <a:lstStyle>
            <a:lvl1pPr algn="l" rtl="0">
              <a:defRPr sz="6000"/>
            </a:lvl1pPr>
          </a:lstStyle>
          <a:p>
            <a:pPr rtl="0"/>
            <a:r>
              <a:rPr lang="hu-HU" noProof="0" smtClean="0"/>
              <a:t>Mintacím szerkesztése</a:t>
            </a:r>
            <a:endParaRPr lang="hu-HU" noProof="0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293813" y="4267200"/>
            <a:ext cx="8458200" cy="13716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hu-HU" noProof="0" smtClean="0"/>
              <a:t>Kattintson ide az alcím mintájának szerkesztéséhez</a:t>
            </a:r>
            <a:endParaRPr lang="hu-HU" noProof="0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6991E90C-577B-43A2-96B9-5F9C4D0D5D74}" type="datetime1">
              <a:rPr lang="hu-HU" noProof="0" smtClean="0"/>
              <a:pPr/>
              <a:t>2026. 06. 04.</a:t>
            </a:fld>
            <a:endParaRPr lang="hu-HU" noProof="0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ctr" rtl="0">
              <a:defRPr sz="1100"/>
            </a:lvl1pPr>
          </a:lstStyle>
          <a:p>
            <a:endParaRPr lang="hu-HU" noProof="0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 rtl="0">
              <a:defRPr sz="1100"/>
            </a:lvl1pPr>
          </a:lstStyle>
          <a:p>
            <a:fld id="{81FEFA0A-2F20-4B60-98C6-5FFDA469AA1C}" type="slidenum">
              <a:rPr lang="hu-HU" noProof="0" smtClean="0"/>
              <a:pPr/>
              <a:t>‹#›</a:t>
            </a:fld>
            <a:endParaRPr lang="hu-HU" noProof="0" dirty="0"/>
          </a:p>
        </p:txBody>
      </p:sp>
    </p:spTree>
    <p:extLst>
      <p:ext uri="{BB962C8B-B14F-4D97-AF65-F5344CB8AC3E}">
        <p14:creationId xmlns:p14="http://schemas.microsoft.com/office/powerpoint/2010/main" val="2413538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39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 noProof="0" smtClean="0"/>
              <a:t>Mintacím szerkesztése</a:t>
            </a:r>
            <a:endParaRPr lang="hu-HU" noProof="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 rtl="0"/>
            <a:r>
              <a:rPr lang="hu-HU" noProof="0" smtClean="0"/>
              <a:t>Mintaszöveg szerkesztése</a:t>
            </a:r>
          </a:p>
          <a:p>
            <a:pPr lvl="1" rtl="0"/>
            <a:r>
              <a:rPr lang="hu-HU" noProof="0" smtClean="0"/>
              <a:t>Második szint</a:t>
            </a:r>
          </a:p>
          <a:p>
            <a:pPr lvl="2" rtl="0"/>
            <a:r>
              <a:rPr lang="hu-HU" noProof="0" smtClean="0"/>
              <a:t>Harmadik szint</a:t>
            </a:r>
          </a:p>
          <a:p>
            <a:pPr lvl="3" rtl="0"/>
            <a:r>
              <a:rPr lang="hu-HU" noProof="0" smtClean="0"/>
              <a:t>Negyedik szint</a:t>
            </a:r>
          </a:p>
          <a:p>
            <a:pPr lvl="4" rtl="0"/>
            <a:r>
              <a:rPr lang="hu-HU" noProof="0" smtClean="0"/>
              <a:t>Ötödik szint</a:t>
            </a:r>
            <a:endParaRPr lang="hu-HU" noProof="0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5D95124D-E261-47F1-B401-86E03874A598}" type="datetime1">
              <a:rPr lang="hu-HU" noProof="0" smtClean="0"/>
              <a:pPr/>
              <a:t>2026. 06. 04.</a:t>
            </a:fld>
            <a:endParaRPr lang="hu-HU" noProof="0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ctr" rtl="0">
              <a:defRPr sz="1100"/>
            </a:lvl1pPr>
          </a:lstStyle>
          <a:p>
            <a:endParaRPr lang="hu-HU" noProof="0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 rtl="0">
              <a:defRPr sz="1100"/>
            </a:lvl1pPr>
          </a:lstStyle>
          <a:p>
            <a:fld id="{81FEFA0A-2F20-4B60-98C6-5FFDA469AA1C}" type="slidenum">
              <a:rPr lang="hu-HU" noProof="0" smtClean="0"/>
              <a:pPr/>
              <a:t>‹#›</a:t>
            </a:fld>
            <a:endParaRPr lang="hu-HU" noProof="0" dirty="0"/>
          </a:p>
        </p:txBody>
      </p:sp>
    </p:spTree>
    <p:extLst>
      <p:ext uri="{BB962C8B-B14F-4D97-AF65-F5344CB8AC3E}">
        <p14:creationId xmlns:p14="http://schemas.microsoft.com/office/powerpoint/2010/main" val="159476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293813" y="2057400"/>
            <a:ext cx="8458201" cy="2666999"/>
          </a:xfrm>
        </p:spPr>
        <p:txBody>
          <a:bodyPr rtlCol="0" anchor="b">
            <a:normAutofit/>
          </a:bodyPr>
          <a:lstStyle>
            <a:lvl1pPr algn="l" rtl="0">
              <a:defRPr sz="4800" b="0" i="0" cap="none" baseline="0"/>
            </a:lvl1pPr>
          </a:lstStyle>
          <a:p>
            <a:pPr rtl="0"/>
            <a:r>
              <a:rPr lang="hu-HU" noProof="0" smtClean="0"/>
              <a:t>Mintacím szerkesztése</a:t>
            </a:r>
            <a:endParaRPr lang="hu-HU" noProof="0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293813" y="4876800"/>
            <a:ext cx="8458201" cy="1143000"/>
          </a:xfrm>
        </p:spPr>
        <p:txBody>
          <a:bodyPr rtlCol="0" anchor="t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hu-HU" noProof="0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936C10C3-259D-4671-BF16-34C81C9AD045}" type="datetime1">
              <a:rPr lang="hu-HU" noProof="0" smtClean="0"/>
              <a:pPr/>
              <a:t>2026. 06. 04.</a:t>
            </a:fld>
            <a:endParaRPr lang="hu-HU" noProof="0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ctr" rtl="0">
              <a:defRPr sz="1100"/>
            </a:lvl1pPr>
          </a:lstStyle>
          <a:p>
            <a:endParaRPr lang="hu-HU" noProof="0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 rtl="0">
              <a:defRPr sz="1100"/>
            </a:lvl1pPr>
          </a:lstStyle>
          <a:p>
            <a:fld id="{81FEFA0A-2F20-4B60-98C6-5FFDA469AA1C}" type="slidenum">
              <a:rPr lang="hu-HU" noProof="0" smtClean="0"/>
              <a:pPr/>
              <a:t>‹#›</a:t>
            </a:fld>
            <a:endParaRPr lang="hu-HU" noProof="0" dirty="0"/>
          </a:p>
        </p:txBody>
      </p:sp>
    </p:spTree>
    <p:extLst>
      <p:ext uri="{BB962C8B-B14F-4D97-AF65-F5344CB8AC3E}">
        <p14:creationId xmlns:p14="http://schemas.microsoft.com/office/powerpoint/2010/main" val="337862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ét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 noProof="0" smtClean="0"/>
              <a:t>Mintacím szerkesztése</a:t>
            </a:r>
            <a:endParaRPr lang="hu-HU" noProof="0" dirty="0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1293812" y="1676400"/>
            <a:ext cx="4700016" cy="44958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marL="1600200" algn="l" rtl="0">
              <a:defRPr sz="1600"/>
            </a:lvl6pPr>
            <a:lvl7pPr marL="1874520" algn="l" rtl="0">
              <a:defRPr sz="1600"/>
            </a:lvl7pPr>
            <a:lvl8pPr marL="2148840" algn="l" rtl="0">
              <a:defRPr sz="1600"/>
            </a:lvl8pPr>
            <a:lvl9pPr marL="2423160" algn="l" rtl="0">
              <a:defRPr sz="1600"/>
            </a:lvl9pPr>
          </a:lstStyle>
          <a:p>
            <a:pPr lvl="0" rtl="0"/>
            <a:r>
              <a:rPr lang="hu-HU" noProof="0" smtClean="0"/>
              <a:t>Mintaszöveg szerkesztése</a:t>
            </a:r>
          </a:p>
          <a:p>
            <a:pPr lvl="1" rtl="0"/>
            <a:r>
              <a:rPr lang="hu-HU" noProof="0" smtClean="0"/>
              <a:t>Második szint</a:t>
            </a:r>
          </a:p>
          <a:p>
            <a:pPr lvl="2" rtl="0"/>
            <a:r>
              <a:rPr lang="hu-HU" noProof="0" smtClean="0"/>
              <a:t>Harmadik szint</a:t>
            </a:r>
          </a:p>
          <a:p>
            <a:pPr lvl="3" rtl="0"/>
            <a:r>
              <a:rPr lang="hu-HU" noProof="0" smtClean="0"/>
              <a:t>Negyedik szint</a:t>
            </a:r>
          </a:p>
          <a:p>
            <a:pPr lvl="4" rtl="0"/>
            <a:r>
              <a:rPr lang="hu-HU" noProof="0" smtClean="0"/>
              <a:t>Ötödik szint</a:t>
            </a:r>
            <a:endParaRPr lang="hu-HU" noProof="0" dirty="0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202035" y="1676401"/>
            <a:ext cx="4700016" cy="44958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marL="1600200" algn="l" rtl="0">
              <a:defRPr sz="1600"/>
            </a:lvl6pPr>
            <a:lvl7pPr marL="1874520" algn="l" rtl="0">
              <a:defRPr sz="1600"/>
            </a:lvl7pPr>
            <a:lvl8pPr marL="2148840" algn="l" rtl="0">
              <a:defRPr sz="1600"/>
            </a:lvl8pPr>
            <a:lvl9pPr marL="2423160" algn="l" rtl="0">
              <a:defRPr sz="1600"/>
            </a:lvl9pPr>
          </a:lstStyle>
          <a:p>
            <a:pPr lvl="0" rtl="0"/>
            <a:r>
              <a:rPr lang="hu-HU" noProof="0" smtClean="0"/>
              <a:t>Mintaszöveg szerkesztése</a:t>
            </a:r>
          </a:p>
          <a:p>
            <a:pPr lvl="1" rtl="0"/>
            <a:r>
              <a:rPr lang="hu-HU" noProof="0" smtClean="0"/>
              <a:t>Második szint</a:t>
            </a:r>
          </a:p>
          <a:p>
            <a:pPr lvl="2" rtl="0"/>
            <a:r>
              <a:rPr lang="hu-HU" noProof="0" smtClean="0"/>
              <a:t>Harmadik szint</a:t>
            </a:r>
          </a:p>
          <a:p>
            <a:pPr lvl="3" rtl="0"/>
            <a:r>
              <a:rPr lang="hu-HU" noProof="0" smtClean="0"/>
              <a:t>Negyedik szint</a:t>
            </a:r>
          </a:p>
          <a:p>
            <a:pPr lvl="4" rtl="0"/>
            <a:r>
              <a:rPr lang="hu-HU" noProof="0" smtClean="0"/>
              <a:t>Ötödik szint</a:t>
            </a:r>
            <a:endParaRPr lang="hu-HU" noProof="0" dirty="0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5CF0680B-0BA5-4794-855D-17DF05928D42}" type="datetime1">
              <a:rPr lang="hu-HU" noProof="0" smtClean="0"/>
              <a:pPr/>
              <a:t>2026. 06. 04.</a:t>
            </a:fld>
            <a:endParaRPr lang="hu-HU" noProof="0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ctr" rtl="0">
              <a:defRPr sz="1100"/>
            </a:lvl1pPr>
          </a:lstStyle>
          <a:p>
            <a:endParaRPr lang="hu-HU" noProof="0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 rtl="0">
              <a:defRPr sz="1100"/>
            </a:lvl1pPr>
          </a:lstStyle>
          <a:p>
            <a:fld id="{81FEFA0A-2F20-4B60-98C6-5FFDA469AA1C}" type="slidenum">
              <a:rPr lang="hu-HU" noProof="0" smtClean="0"/>
              <a:pPr/>
              <a:t>‹#›</a:t>
            </a:fld>
            <a:endParaRPr lang="hu-HU" noProof="0" dirty="0"/>
          </a:p>
        </p:txBody>
      </p:sp>
    </p:spTree>
    <p:extLst>
      <p:ext uri="{BB962C8B-B14F-4D97-AF65-F5344CB8AC3E}">
        <p14:creationId xmlns:p14="http://schemas.microsoft.com/office/powerpoint/2010/main" val="310746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hu-HU" noProof="0" smtClean="0"/>
              <a:t>Mintacím szerkesztése</a:t>
            </a:r>
            <a:endParaRPr lang="hu-HU" noProof="0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293813" y="1676399"/>
            <a:ext cx="4701142" cy="762001"/>
          </a:xfrm>
        </p:spPr>
        <p:txBody>
          <a:bodyPr rtlCol="0" anchor="ctr">
            <a:noAutofit/>
          </a:bodyPr>
          <a:lstStyle>
            <a:lvl1pPr marL="0" indent="0" algn="l" rtl="0">
              <a:spcBef>
                <a:spcPts val="0"/>
              </a:spcBef>
              <a:buNone/>
              <a:defRPr sz="2400" b="0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hu-HU" noProof="0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1293813" y="2516457"/>
            <a:ext cx="4701142" cy="3655743"/>
          </a:xfrm>
        </p:spPr>
        <p:txBody>
          <a:bodyPr rtlCol="0"/>
          <a:lstStyle>
            <a:lvl1pPr algn="l" rtl="0">
              <a:defRPr sz="22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marL="1600200" algn="l" rtl="0">
              <a:defRPr sz="1600"/>
            </a:lvl6pPr>
            <a:lvl7pPr marL="1874520" algn="l" rtl="0">
              <a:defRPr sz="1600"/>
            </a:lvl7pPr>
            <a:lvl8pPr marL="2148840" algn="l" rtl="0">
              <a:defRPr sz="1600"/>
            </a:lvl8pPr>
            <a:lvl9pPr marL="2423160" algn="l" rtl="0">
              <a:defRPr sz="1600"/>
            </a:lvl9pPr>
          </a:lstStyle>
          <a:p>
            <a:pPr lvl="0" rtl="0"/>
            <a:r>
              <a:rPr lang="hu-HU" noProof="0" smtClean="0"/>
              <a:t>Mintaszöveg szerkesztése</a:t>
            </a:r>
          </a:p>
          <a:p>
            <a:pPr lvl="1" rtl="0"/>
            <a:r>
              <a:rPr lang="hu-HU" noProof="0" smtClean="0"/>
              <a:t>Második szint</a:t>
            </a:r>
          </a:p>
          <a:p>
            <a:pPr lvl="2" rtl="0"/>
            <a:r>
              <a:rPr lang="hu-HU" noProof="0" smtClean="0"/>
              <a:t>Harmadik szint</a:t>
            </a:r>
          </a:p>
          <a:p>
            <a:pPr lvl="3" rtl="0"/>
            <a:r>
              <a:rPr lang="hu-HU" noProof="0" smtClean="0"/>
              <a:t>Negyedik szint</a:t>
            </a:r>
          </a:p>
          <a:p>
            <a:pPr lvl="4" rtl="0"/>
            <a:r>
              <a:rPr lang="hu-HU" noProof="0" smtClean="0"/>
              <a:t>Ötödik szint</a:t>
            </a:r>
            <a:endParaRPr lang="hu-HU" noProof="0" dirty="0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91754" y="1676399"/>
            <a:ext cx="4703259" cy="762001"/>
          </a:xfrm>
        </p:spPr>
        <p:txBody>
          <a:bodyPr rtlCol="0" anchor="ctr">
            <a:noAutofit/>
          </a:bodyPr>
          <a:lstStyle>
            <a:lvl1pPr marL="0" indent="0" algn="l" rtl="0">
              <a:spcBef>
                <a:spcPts val="0"/>
              </a:spcBef>
              <a:buNone/>
              <a:defRPr sz="2400" b="0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hu-HU" noProof="0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91754" y="2516457"/>
            <a:ext cx="4703259" cy="3655743"/>
          </a:xfrm>
        </p:spPr>
        <p:txBody>
          <a:bodyPr rtlCol="0"/>
          <a:lstStyle>
            <a:lvl1pPr algn="l" rtl="0">
              <a:defRPr sz="22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marL="1600200" algn="l" rtl="0">
              <a:defRPr sz="1600"/>
            </a:lvl6pPr>
            <a:lvl7pPr marL="1874520" algn="l" rtl="0">
              <a:defRPr sz="1600"/>
            </a:lvl7pPr>
            <a:lvl8pPr marL="2148840" algn="l" rtl="0">
              <a:defRPr sz="1600"/>
            </a:lvl8pPr>
            <a:lvl9pPr marL="2423160" algn="l" rtl="0">
              <a:defRPr sz="1600"/>
            </a:lvl9pPr>
          </a:lstStyle>
          <a:p>
            <a:pPr lvl="0" rtl="0"/>
            <a:r>
              <a:rPr lang="hu-HU" noProof="0" smtClean="0"/>
              <a:t>Mintaszöveg szerkesztése</a:t>
            </a:r>
          </a:p>
          <a:p>
            <a:pPr lvl="1" rtl="0"/>
            <a:r>
              <a:rPr lang="hu-HU" noProof="0" smtClean="0"/>
              <a:t>Második szint</a:t>
            </a:r>
          </a:p>
          <a:p>
            <a:pPr lvl="2" rtl="0"/>
            <a:r>
              <a:rPr lang="hu-HU" noProof="0" smtClean="0"/>
              <a:t>Harmadik szint</a:t>
            </a:r>
          </a:p>
          <a:p>
            <a:pPr lvl="3" rtl="0"/>
            <a:r>
              <a:rPr lang="hu-HU" noProof="0" smtClean="0"/>
              <a:t>Negyedik szint</a:t>
            </a:r>
          </a:p>
          <a:p>
            <a:pPr lvl="4" rtl="0"/>
            <a:r>
              <a:rPr lang="hu-HU" noProof="0" smtClean="0"/>
              <a:t>Ötödik szint</a:t>
            </a:r>
            <a:endParaRPr lang="hu-HU" noProof="0" dirty="0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02CF9FBE-3783-4498-A910-0B31E13B7479}" type="datetime1">
              <a:rPr lang="hu-HU" noProof="0" smtClean="0"/>
              <a:pPr/>
              <a:t>2026. 06. 04.</a:t>
            </a:fld>
            <a:endParaRPr lang="hu-HU" noProof="0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ctr" rtl="0">
              <a:defRPr sz="1100"/>
            </a:lvl1pPr>
          </a:lstStyle>
          <a:p>
            <a:endParaRPr lang="hu-HU" noProof="0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 rtl="0">
              <a:defRPr sz="1100"/>
            </a:lvl1pPr>
          </a:lstStyle>
          <a:p>
            <a:fld id="{81FEFA0A-2F20-4B60-98C6-5FFDA469AA1C}" type="slidenum">
              <a:rPr lang="hu-HU" noProof="0" smtClean="0"/>
              <a:pPr/>
              <a:t>‹#›</a:t>
            </a:fld>
            <a:endParaRPr lang="hu-HU" noProof="0" dirty="0"/>
          </a:p>
        </p:txBody>
      </p:sp>
    </p:spTree>
    <p:extLst>
      <p:ext uri="{BB962C8B-B14F-4D97-AF65-F5344CB8AC3E}">
        <p14:creationId xmlns:p14="http://schemas.microsoft.com/office/powerpoint/2010/main" val="168855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 noProof="0" smtClean="0"/>
              <a:t>Mintacím szerkesztése</a:t>
            </a:r>
            <a:endParaRPr lang="hu-HU" noProof="0" dirty="0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59616E92-2361-47AD-97DB-FF3A3CF17B71}" type="datetime1">
              <a:rPr lang="hu-HU" noProof="0" smtClean="0"/>
              <a:pPr/>
              <a:t>2026. 06. 04.</a:t>
            </a:fld>
            <a:endParaRPr lang="hu-HU" noProof="0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ctr" rtl="0">
              <a:defRPr sz="1100"/>
            </a:lvl1pPr>
          </a:lstStyle>
          <a:p>
            <a:endParaRPr lang="hu-HU" noProof="0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 rtl="0">
              <a:defRPr sz="1100"/>
            </a:lvl1pPr>
          </a:lstStyle>
          <a:p>
            <a:fld id="{81FEFA0A-2F20-4B60-98C6-5FFDA469AA1C}" type="slidenum">
              <a:rPr lang="hu-HU" noProof="0" smtClean="0"/>
              <a:pPr/>
              <a:t>‹#›</a:t>
            </a:fld>
            <a:endParaRPr lang="hu-HU" noProof="0" dirty="0"/>
          </a:p>
        </p:txBody>
      </p:sp>
    </p:spTree>
    <p:extLst>
      <p:ext uri="{BB962C8B-B14F-4D97-AF65-F5344CB8AC3E}">
        <p14:creationId xmlns:p14="http://schemas.microsoft.com/office/powerpoint/2010/main" val="3261595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Üre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20853975-2D52-4D0E-BABC-7B145127E156}" type="datetime1">
              <a:rPr lang="hu-HU" noProof="0" smtClean="0"/>
              <a:pPr/>
              <a:t>2026. 06. 04.</a:t>
            </a:fld>
            <a:endParaRPr lang="hu-HU" noProof="0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ctr" rtl="0">
              <a:defRPr sz="1100"/>
            </a:lvl1pPr>
          </a:lstStyle>
          <a:p>
            <a:endParaRPr lang="hu-HU" noProof="0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 rtl="0">
              <a:defRPr sz="1100"/>
            </a:lvl1pPr>
          </a:lstStyle>
          <a:p>
            <a:fld id="{81FEFA0A-2F20-4B60-98C6-5FFDA469AA1C}" type="slidenum">
              <a:rPr lang="hu-HU" noProof="0" smtClean="0"/>
              <a:pPr/>
              <a:t>‹#›</a:t>
            </a:fld>
            <a:endParaRPr lang="hu-HU" noProof="0" dirty="0"/>
          </a:p>
        </p:txBody>
      </p:sp>
    </p:spTree>
    <p:extLst>
      <p:ext uri="{BB962C8B-B14F-4D97-AF65-F5344CB8AC3E}">
        <p14:creationId xmlns:p14="http://schemas.microsoft.com/office/powerpoint/2010/main" val="743399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770811" y="1676400"/>
            <a:ext cx="3810000" cy="2438400"/>
          </a:xfrm>
        </p:spPr>
        <p:txBody>
          <a:bodyPr rtlCol="0" anchor="b">
            <a:normAutofit/>
          </a:bodyPr>
          <a:lstStyle>
            <a:lvl1pPr algn="l" rtl="0">
              <a:defRPr sz="3200" b="0"/>
            </a:lvl1pPr>
          </a:lstStyle>
          <a:p>
            <a:pPr rtl="0"/>
            <a:r>
              <a:rPr lang="hu-HU" noProof="0" smtClean="0"/>
              <a:t>Mintacím szerkesztése</a:t>
            </a:r>
            <a:endParaRPr lang="hu-HU" noProof="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293813" y="685800"/>
            <a:ext cx="6172200" cy="54864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 rtl="0"/>
            <a:r>
              <a:rPr lang="hu-HU" noProof="0" smtClean="0"/>
              <a:t>Mintaszöveg szerkesztése</a:t>
            </a:r>
          </a:p>
          <a:p>
            <a:pPr lvl="1" rtl="0"/>
            <a:r>
              <a:rPr lang="hu-HU" noProof="0" smtClean="0"/>
              <a:t>Második szint</a:t>
            </a:r>
          </a:p>
          <a:p>
            <a:pPr lvl="2" rtl="0"/>
            <a:r>
              <a:rPr lang="hu-HU" noProof="0" smtClean="0"/>
              <a:t>Harmadik szint</a:t>
            </a:r>
          </a:p>
          <a:p>
            <a:pPr lvl="3" rtl="0"/>
            <a:r>
              <a:rPr lang="hu-HU" noProof="0" smtClean="0"/>
              <a:t>Negyedik szint</a:t>
            </a:r>
          </a:p>
          <a:p>
            <a:pPr lvl="4" rtl="0"/>
            <a:r>
              <a:rPr lang="hu-HU" noProof="0" smtClean="0"/>
              <a:t>Ötödik szint</a:t>
            </a:r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7770811" y="4191000"/>
            <a:ext cx="3810000" cy="1524000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8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hu-HU" noProof="0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E9DCE854-1D69-434E-835E-0DD4CA759197}" type="datetime1">
              <a:rPr lang="hu-HU" noProof="0" smtClean="0"/>
              <a:pPr/>
              <a:t>2026. 06. 04.</a:t>
            </a:fld>
            <a:r>
              <a:rPr lang="hu-HU" noProof="0" dirty="0"/>
              <a:t>.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ctr" rtl="0">
              <a:defRPr sz="1100"/>
            </a:lvl1pPr>
          </a:lstStyle>
          <a:p>
            <a:endParaRPr lang="hu-HU" noProof="0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 rtl="0">
              <a:defRPr sz="1100"/>
            </a:lvl1pPr>
          </a:lstStyle>
          <a:p>
            <a:fld id="{81FEFA0A-2F20-4B60-98C6-5FFDA469AA1C}" type="slidenum">
              <a:rPr lang="hu-HU" noProof="0" smtClean="0"/>
              <a:pPr/>
              <a:t>‹#›</a:t>
            </a:fld>
            <a:endParaRPr lang="hu-HU" noProof="0" dirty="0"/>
          </a:p>
        </p:txBody>
      </p:sp>
    </p:spTree>
    <p:extLst>
      <p:ext uri="{BB962C8B-B14F-4D97-AF65-F5344CB8AC3E}">
        <p14:creationId xmlns:p14="http://schemas.microsoft.com/office/powerpoint/2010/main" val="828858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770812" y="1676400"/>
            <a:ext cx="3810000" cy="2438400"/>
          </a:xfrm>
        </p:spPr>
        <p:txBody>
          <a:bodyPr rtlCol="0" anchor="b">
            <a:noAutofit/>
          </a:bodyPr>
          <a:lstStyle>
            <a:lvl1pPr algn="l" rtl="0">
              <a:defRPr sz="3200" b="0"/>
            </a:lvl1pPr>
          </a:lstStyle>
          <a:p>
            <a:pPr rtl="0"/>
            <a:r>
              <a:rPr lang="hu-HU" smtClean="0"/>
              <a:t>Mintacím szerkesztése</a:t>
            </a:r>
            <a:endParaRPr dirty="0"/>
          </a:p>
        </p:txBody>
      </p:sp>
      <p:sp>
        <p:nvSpPr>
          <p:cNvPr id="3" name="Kép helyőrzője 2" descr="Üres helyőrző kép hozzáadásához. Kattintson a helyőrzőre, és jelölje ki a hozzáadni kívánt képet."/>
          <p:cNvSpPr>
            <a:spLocks noGrp="1"/>
          </p:cNvSpPr>
          <p:nvPr>
            <p:ph type="pic" idx="1"/>
          </p:nvPr>
        </p:nvSpPr>
        <p:spPr>
          <a:xfrm>
            <a:off x="1522412" y="0"/>
            <a:ext cx="5943601" cy="6858000"/>
          </a:xfrm>
        </p:spPr>
        <p:txBody>
          <a:bodyPr tIns="914400" rtlCol="0">
            <a:normAutofit/>
          </a:bodyPr>
          <a:lstStyle>
            <a:lvl1pPr marL="0" indent="0" algn="ctr" rtl="0">
              <a:buNone/>
              <a:defRPr sz="24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hu-HU" smtClean="0"/>
              <a:t>Kép beszúrásához kattintson az ikonra</a:t>
            </a:r>
            <a:endParaRPr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7770812" y="4191000"/>
            <a:ext cx="3810000" cy="1524000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8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39490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 smtClean="0"/>
              <a:t>Mintacím szerkesztése</a:t>
            </a:r>
            <a:endParaRPr dirty="0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 algn="l" rtl="0">
              <a:defRPr/>
            </a:lvl5pPr>
            <a:lvl6pPr marL="1600200" algn="l" rtl="0">
              <a:defRPr/>
            </a:lvl6pPr>
            <a:lvl7pPr marL="1874520" algn="l" rtl="0">
              <a:defRPr/>
            </a:lvl7pPr>
            <a:lvl8pPr marL="2148840" algn="l" rtl="0">
              <a:defRPr/>
            </a:lvl8pPr>
            <a:lvl9pPr marL="2423160" algn="l" rtl="0">
              <a:defRPr/>
            </a:lvl9pPr>
          </a:lstStyle>
          <a:p>
            <a:pPr lvl="0" rtl="0"/>
            <a:r>
              <a:rPr lang="hu-HU" smtClean="0"/>
              <a:t>Mintaszöveg szerkesztése</a:t>
            </a:r>
          </a:p>
          <a:p>
            <a:pPr lvl="1" rtl="0"/>
            <a:r>
              <a:rPr lang="hu-HU" smtClean="0"/>
              <a:t>Második szint</a:t>
            </a:r>
          </a:p>
          <a:p>
            <a:pPr lvl="2" rtl="0"/>
            <a:r>
              <a:rPr lang="hu-HU" smtClean="0"/>
              <a:t>Harmadik szint</a:t>
            </a:r>
          </a:p>
          <a:p>
            <a:pPr lvl="3" rtl="0"/>
            <a:r>
              <a:rPr lang="hu-HU" smtClean="0"/>
              <a:t>Negyedik szint</a:t>
            </a:r>
          </a:p>
          <a:p>
            <a:pPr lvl="4" rtl="0"/>
            <a:r>
              <a:rPr lang="hu-HU" smtClean="0"/>
              <a:t>Ötödik szint</a:t>
            </a:r>
            <a:endParaRPr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40E7FA44-65CF-4337-963C-7B9FE4472796}" type="datetime1">
              <a:rPr lang="hu-HU" smtClean="0"/>
              <a:pPr/>
              <a:t>2026. 06. 04.</a:t>
            </a:fld>
            <a:endParaRPr lang="en-US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ctr" rtl="0">
              <a:defRPr sz="1100"/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 rtl="0">
              <a:defRPr sz="1100"/>
            </a:lvl1pPr>
          </a:lstStyle>
          <a:p>
            <a:fld id="{81FEFA0A-2F20-4B60-98C6-5FFDA469AA1C}" type="slidenum">
              <a:rPr lang="hu-HU" noProof="0" smtClean="0"/>
              <a:pPr/>
              <a:t>‹#›</a:t>
            </a:fld>
            <a:endParaRPr lang="hu-HU" noProof="0" dirty="0"/>
          </a:p>
        </p:txBody>
      </p:sp>
    </p:spTree>
    <p:extLst>
      <p:ext uri="{BB962C8B-B14F-4D97-AF65-F5344CB8AC3E}">
        <p14:creationId xmlns:p14="http://schemas.microsoft.com/office/powerpoint/2010/main" val="285757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9752014" y="381000"/>
            <a:ext cx="1904998" cy="5791200"/>
          </a:xfrm>
        </p:spPr>
        <p:txBody>
          <a:bodyPr vert="eaVert" rtlCol="0"/>
          <a:lstStyle/>
          <a:p>
            <a:pPr rtl="0"/>
            <a:r>
              <a:rPr lang="hu-HU" smtClean="0"/>
              <a:t>Mintacím szerkesztése</a:t>
            </a:r>
            <a:endParaRPr dirty="0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1293814" y="381000"/>
            <a:ext cx="8305800" cy="5791200"/>
          </a:xfrm>
        </p:spPr>
        <p:txBody>
          <a:bodyPr vert="eaVert"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 rtl="0"/>
            <a:r>
              <a:rPr lang="hu-HU" smtClean="0"/>
              <a:t>Mintaszöveg szerkesztése</a:t>
            </a:r>
          </a:p>
          <a:p>
            <a:pPr lvl="1" rtl="0"/>
            <a:r>
              <a:rPr lang="hu-HU" smtClean="0"/>
              <a:t>Második szint</a:t>
            </a:r>
          </a:p>
          <a:p>
            <a:pPr lvl="2" rtl="0"/>
            <a:r>
              <a:rPr lang="hu-HU" smtClean="0"/>
              <a:t>Harmadik szint</a:t>
            </a:r>
          </a:p>
          <a:p>
            <a:pPr lvl="3" rtl="0"/>
            <a:r>
              <a:rPr lang="hu-HU" smtClean="0"/>
              <a:t>Negyedik szint</a:t>
            </a:r>
          </a:p>
          <a:p>
            <a:pPr lvl="4" rtl="0"/>
            <a:r>
              <a:rPr lang="hu-HU" smtClean="0"/>
              <a:t>Ötödik szint</a:t>
            </a:r>
            <a:endParaRPr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F8490527-B68A-4BFF-A6DE-D5CBA02812C2}" type="datetime1">
              <a:rPr lang="hu-HU" smtClean="0"/>
              <a:pPr/>
              <a:t>2026. 06. 04.</a:t>
            </a:fld>
            <a:endParaRPr lang="en-US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ctr" rtl="0">
              <a:defRPr sz="1100"/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 rtl="0">
              <a:defRPr sz="1100"/>
            </a:lvl1pPr>
          </a:lstStyle>
          <a:p>
            <a:fld id="{81FEFA0A-2F20-4B60-98C6-5FFDA469AA1C}" type="slidenum">
              <a:rPr lang="hu-HU" noProof="0" smtClean="0"/>
              <a:pPr/>
              <a:t>‹#›</a:t>
            </a:fld>
            <a:endParaRPr lang="hu-HU" noProof="0" dirty="0"/>
          </a:p>
        </p:txBody>
      </p:sp>
    </p:spTree>
    <p:extLst>
      <p:ext uri="{BB962C8B-B14F-4D97-AF65-F5344CB8AC3E}">
        <p14:creationId xmlns:p14="http://schemas.microsoft.com/office/powerpoint/2010/main" val="2132264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églalap 6"/>
          <p:cNvSpPr/>
          <p:nvPr/>
        </p:nvSpPr>
        <p:spPr>
          <a:xfrm>
            <a:off x="836614" y="0"/>
            <a:ext cx="11352212" cy="6858000"/>
          </a:xfrm>
          <a:prstGeom prst="rect">
            <a:avLst/>
          </a:prstGeom>
          <a:gradFill>
            <a:gsLst>
              <a:gs pos="0">
                <a:schemeClr val="bg1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hu-HU" dirty="0"/>
          </a:p>
        </p:txBody>
      </p:sp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1293813" y="381000"/>
            <a:ext cx="96012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293813" y="1676400"/>
            <a:ext cx="9601200" cy="4495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hu-HU" dirty="0"/>
              <a:t>Mintaszöveg szerkesztése</a:t>
            </a:r>
          </a:p>
          <a:p>
            <a:pPr lvl="1" rtl="0"/>
            <a:r>
              <a:rPr lang="hu-HU" dirty="0"/>
              <a:t>Második szint</a:t>
            </a:r>
          </a:p>
          <a:p>
            <a:pPr lvl="2" rtl="0"/>
            <a:r>
              <a:rPr lang="hu-HU" dirty="0"/>
              <a:t>Harmadik szint</a:t>
            </a:r>
          </a:p>
          <a:p>
            <a:pPr lvl="3" rtl="0"/>
            <a:r>
              <a:rPr lang="hu-HU" dirty="0"/>
              <a:t>Negyedik szint</a:t>
            </a:r>
          </a:p>
          <a:p>
            <a:pPr lvl="4" rtl="0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1271781" y="6356351"/>
            <a:ext cx="2844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fld id="{A88B3F56-0D61-435C-936E-D6D5D3A0853F}" type="datetime1">
              <a:rPr lang="hu-HU" smtClean="0"/>
              <a:pPr/>
              <a:t>2026. 06. 04.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164515" y="6356351"/>
            <a:ext cx="38597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rtl="0">
              <a:defRPr sz="11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pPr rtl="0"/>
            <a:endParaRPr lang="hu-HU" noProof="0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051225" y="6356351"/>
            <a:ext cx="2844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pPr algn="r"/>
            <a:r>
              <a:rPr lang="hu-HU" dirty="0"/>
              <a:t>                                  </a:t>
            </a:r>
            <a:fld id="{81FEFA0A-2F20-4B60-98C6-5FFDA469AA1C}" type="slidenum">
              <a:rPr lang="hu-HU" noProof="0" smtClean="0"/>
              <a:pPr algn="r"/>
              <a:t>‹#›</a:t>
            </a:fld>
            <a:endParaRPr lang="hu-HU" noProof="0" dirty="0"/>
          </a:p>
        </p:txBody>
      </p:sp>
    </p:spTree>
    <p:extLst>
      <p:ext uri="{BB962C8B-B14F-4D97-AF65-F5344CB8AC3E}">
        <p14:creationId xmlns:p14="http://schemas.microsoft.com/office/powerpoint/2010/main" val="3528721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3838" indent="-228600" algn="l" defTabSz="914400" rtl="0" eaLnBrk="1" latinLnBrk="0" hangingPunct="1">
        <a:lnSpc>
          <a:spcPct val="90000"/>
        </a:lnSpc>
        <a:spcBef>
          <a:spcPts val="16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77240" indent="-228600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51560" indent="-228600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defTabSz="914400" rtl="0" eaLnBrk="1" latinLnBrk="0" hangingPunct="1">
        <a:spcBef>
          <a:spcPts val="600"/>
        </a:spcBef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874520" indent="-228600" algn="l" defTabSz="914400" rtl="0" eaLnBrk="1" latinLnBrk="0" hangingPunct="1">
        <a:spcBef>
          <a:spcPts val="600"/>
        </a:spcBef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228600" algn="l" defTabSz="914400" rtl="0" eaLnBrk="1" latinLnBrk="0" hangingPunct="1">
        <a:spcBef>
          <a:spcPts val="600"/>
        </a:spcBef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23160" indent="-228600" algn="l" defTabSz="914400" rtl="0" eaLnBrk="1" latinLnBrk="0" hangingPunct="1">
        <a:spcBef>
          <a:spcPts val="600"/>
        </a:spcBef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hu" dirty="0" smtClean="0"/>
              <a:t>Etikai kódex</a:t>
            </a:r>
            <a:endParaRPr lang="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hu" dirty="0" smtClean="0"/>
              <a:t>Autóbuszos utazáshoz</a:t>
            </a:r>
            <a:endParaRPr lang="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084" y="764704"/>
            <a:ext cx="4567395" cy="1324761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332" y="4766431"/>
            <a:ext cx="1733265" cy="1897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17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biztonság érdekében készítsünk utas listát és ülésrendet!</a:t>
            </a:r>
            <a:endParaRPr lang="hu-HU" dirty="0"/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2404" y="1482501"/>
            <a:ext cx="4348708" cy="3244805"/>
          </a:xfrm>
          <a:prstGeom prst="rect">
            <a:avLst/>
          </a:prstGeom>
        </p:spPr>
      </p:pic>
      <p:sp>
        <p:nvSpPr>
          <p:cNvPr id="4" name="Cím 1"/>
          <p:cNvSpPr txBox="1">
            <a:spLocks/>
          </p:cNvSpPr>
          <p:nvPr/>
        </p:nvSpPr>
        <p:spPr>
          <a:xfrm>
            <a:off x="1293813" y="3718686"/>
            <a:ext cx="96012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hu-HU" dirty="0"/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813" y="5301208"/>
            <a:ext cx="3215647" cy="932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13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293813" y="404664"/>
            <a:ext cx="9601200" cy="2759968"/>
          </a:xfrm>
        </p:spPr>
        <p:txBody>
          <a:bodyPr>
            <a:normAutofit fontScale="90000"/>
          </a:bodyPr>
          <a:lstStyle/>
          <a:p>
            <a:pPr algn="just"/>
            <a:r>
              <a:rPr lang="hu-HU" dirty="0"/>
              <a:t>Az utazás megkezdése előtt a pedagógus felkészítő foglalkozást tart a résztvevő diákoknak az utazás során elvárt alapvető magatartási normákról, a járművön, valamint a jármű közvetlen közelében elvárt fegyelmezett viselkedés fontosságáról!</a:t>
            </a:r>
            <a:br>
              <a:rPr lang="hu-HU" dirty="0"/>
            </a:br>
            <a:endParaRPr lang="hu-HU" dirty="0"/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8970" y="3284984"/>
            <a:ext cx="4956043" cy="2787774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813" y="5140068"/>
            <a:ext cx="3215647" cy="932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099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293813" y="381000"/>
            <a:ext cx="9601200" cy="2399928"/>
          </a:xfrm>
        </p:spPr>
        <p:txBody>
          <a:bodyPr>
            <a:normAutofit fontScale="90000"/>
          </a:bodyPr>
          <a:lstStyle/>
          <a:p>
            <a:pPr algn="just"/>
            <a:r>
              <a:rPr lang="hu-HU" dirty="0" smtClean="0"/>
              <a:t>Az utazás pontos részleteit, a felmerülő igényeket (pl.: útvonal, film, mikrofon, zene, étkezések időpontja) a buszsofőrrel előre kell egyeztetni, menet közben a sofőrrel történő kommunikáció nem megengedett!</a:t>
            </a:r>
            <a:endParaRPr lang="hu-HU" dirty="0"/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1263" y="2996952"/>
            <a:ext cx="3333750" cy="3333750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813" y="5398012"/>
            <a:ext cx="3215647" cy="932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701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293813" y="381000"/>
            <a:ext cx="9601200" cy="1967880"/>
          </a:xfrm>
        </p:spPr>
        <p:txBody>
          <a:bodyPr>
            <a:normAutofit fontScale="90000"/>
          </a:bodyPr>
          <a:lstStyle/>
          <a:p>
            <a:pPr algn="just"/>
            <a:r>
              <a:rPr lang="hu-HU" dirty="0" smtClean="0"/>
              <a:t>A buszsofőrnek be kell tartania az előírt pihenőidőket, így már az utazás szervezési időszakában figyelembe kell venni, hogy hány buszsofőr szükséges az utazás lebonyolításához!</a:t>
            </a:r>
            <a:endParaRPr lang="hu-HU" dirty="0"/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2545" y="2780928"/>
            <a:ext cx="4212468" cy="2808312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813" y="4656550"/>
            <a:ext cx="3215647" cy="932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479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293813" y="381000"/>
            <a:ext cx="9601200" cy="4128120"/>
          </a:xfrm>
        </p:spPr>
        <p:txBody>
          <a:bodyPr>
            <a:normAutofit fontScale="90000"/>
          </a:bodyPr>
          <a:lstStyle/>
          <a:p>
            <a:pPr algn="just"/>
            <a:r>
              <a:rPr lang="hu-HU" dirty="0" smtClean="0"/>
              <a:t>Az autóbuszon a </a:t>
            </a:r>
            <a:r>
              <a:rPr lang="hu-HU" b="1" dirty="0" smtClean="0"/>
              <a:t>buszsofőr utasításait kell követni</a:t>
            </a:r>
            <a:r>
              <a:rPr lang="hu-HU" dirty="0" smtClean="0"/>
              <a:t>, az utazás technikai, valamint a betartandó biztonsági előírások részleteiről ő tájékoztat (pl.: a busz rendeltetésszerű használata, baleset esetén szükséges intézkedések, az ütközéskori biztonságos testhelyzet, a kialakított vagy alternatív menekülési útvonalak, kijelölt szemétgyűjtők helye, étkezési lehetőség, filmnézési lehetőség, zenehallgatás, autóbuszos mosdó használata)!</a:t>
            </a:r>
            <a:endParaRPr lang="hu-HU" dirty="0"/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813" y="5157192"/>
            <a:ext cx="3215647" cy="932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999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852" y="5660487"/>
            <a:ext cx="3215647" cy="932690"/>
          </a:xfrm>
          <a:prstGeom prst="rect">
            <a:avLst/>
          </a:prstGeom>
        </p:spPr>
      </p:pic>
      <p:sp>
        <p:nvSpPr>
          <p:cNvPr id="2" name="Szövegdoboz 1"/>
          <p:cNvSpPr txBox="1"/>
          <p:nvPr/>
        </p:nvSpPr>
        <p:spPr>
          <a:xfrm>
            <a:off x="1374978" y="116633"/>
            <a:ext cx="1039867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hu-HU" sz="2400" b="1" i="1" dirty="0" smtClean="0"/>
              <a:t>Biztonság mindenekelőtt</a:t>
            </a:r>
          </a:p>
          <a:p>
            <a:pPr>
              <a:lnSpc>
                <a:spcPct val="90000"/>
              </a:lnSpc>
            </a:pPr>
            <a:endParaRPr lang="hu-HU" dirty="0"/>
          </a:p>
          <a:p>
            <a:pPr>
              <a:lnSpc>
                <a:spcPct val="150000"/>
              </a:lnSpc>
            </a:pPr>
            <a:r>
              <a:rPr lang="hu-HU" dirty="0"/>
              <a:t>•	</a:t>
            </a:r>
            <a:r>
              <a:rPr lang="hu-HU" sz="2400" dirty="0"/>
              <a:t>Minden résztvevő köteles betartani a tanárok </a:t>
            </a:r>
            <a:r>
              <a:rPr lang="hu-HU" sz="2400" dirty="0" smtClean="0"/>
              <a:t>és</a:t>
            </a:r>
          </a:p>
          <a:p>
            <a:pPr>
              <a:lnSpc>
                <a:spcPct val="150000"/>
              </a:lnSpc>
            </a:pPr>
            <a:r>
              <a:rPr lang="hu-HU" sz="2400" dirty="0"/>
              <a:t>	</a:t>
            </a:r>
            <a:r>
              <a:rPr lang="hu-HU" sz="2400" dirty="0" smtClean="0"/>
              <a:t> </a:t>
            </a:r>
            <a:r>
              <a:rPr lang="hu-HU" sz="2400" dirty="0"/>
              <a:t>kísérők utasításait. </a:t>
            </a:r>
          </a:p>
          <a:p>
            <a:pPr>
              <a:lnSpc>
                <a:spcPct val="150000"/>
              </a:lnSpc>
            </a:pPr>
            <a:r>
              <a:rPr lang="hu-HU" sz="2400" dirty="0"/>
              <a:t>•	A buszon utazás közben ülve maradunk, biztonsági </a:t>
            </a:r>
            <a:r>
              <a:rPr lang="hu-HU" sz="2400" dirty="0" smtClean="0"/>
              <a:t>övet használunk </a:t>
            </a:r>
            <a:endParaRPr lang="hu-HU" sz="2400" dirty="0"/>
          </a:p>
          <a:p>
            <a:pPr>
              <a:lnSpc>
                <a:spcPct val="150000"/>
              </a:lnSpc>
            </a:pPr>
            <a:r>
              <a:rPr lang="hu-HU" sz="2400" dirty="0"/>
              <a:t>•	Nem zavarjuk a sofőrt, nem hangoskodunk vezetés közben.</a:t>
            </a:r>
          </a:p>
          <a:p>
            <a:pPr>
              <a:lnSpc>
                <a:spcPct val="90000"/>
              </a:lnSpc>
            </a:pPr>
            <a:endParaRPr lang="hu-HU" dirty="0"/>
          </a:p>
        </p:txBody>
      </p:sp>
      <p:sp>
        <p:nvSpPr>
          <p:cNvPr id="5" name="Szövegdoboz 4"/>
          <p:cNvSpPr txBox="1"/>
          <p:nvPr/>
        </p:nvSpPr>
        <p:spPr>
          <a:xfrm>
            <a:off x="1374978" y="3482219"/>
            <a:ext cx="1026405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hu-HU" sz="2400" b="1" i="1" dirty="0" smtClean="0"/>
              <a:t>Egymás tisztelete</a:t>
            </a:r>
          </a:p>
          <a:p>
            <a:pPr>
              <a:lnSpc>
                <a:spcPct val="90000"/>
              </a:lnSpc>
            </a:pPr>
            <a:endParaRPr lang="hu-HU" dirty="0" smtClean="0"/>
          </a:p>
          <a:p>
            <a:pPr>
              <a:lnSpc>
                <a:spcPct val="150000"/>
              </a:lnSpc>
            </a:pPr>
            <a:r>
              <a:rPr lang="hu-HU" dirty="0"/>
              <a:t>•	</a:t>
            </a:r>
            <a:r>
              <a:rPr lang="hu-HU" sz="2400" dirty="0"/>
              <a:t>Tiszteletben tartjuk egymás személyét, véleményét és határait. </a:t>
            </a:r>
          </a:p>
          <a:p>
            <a:pPr>
              <a:lnSpc>
                <a:spcPct val="150000"/>
              </a:lnSpc>
            </a:pPr>
            <a:r>
              <a:rPr lang="hu-HU" sz="2400" dirty="0"/>
              <a:t>•	Kerüljük a bántó megjegyzéseket, zaklatást, kirekesztést. </a:t>
            </a:r>
          </a:p>
          <a:p>
            <a:pPr>
              <a:lnSpc>
                <a:spcPct val="150000"/>
              </a:lnSpc>
            </a:pPr>
            <a:r>
              <a:rPr lang="hu-HU" sz="2400" dirty="0"/>
              <a:t>•	Segítjük egymást, ha valaki nehéz helyzetbe kerül. </a:t>
            </a:r>
          </a:p>
          <a:p>
            <a:pPr>
              <a:lnSpc>
                <a:spcPct val="90000"/>
              </a:lnSpc>
            </a:pPr>
            <a:endParaRPr lang="hu-HU" dirty="0"/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6780" y="188640"/>
            <a:ext cx="2468404" cy="1646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1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852" y="5660487"/>
            <a:ext cx="3215647" cy="932690"/>
          </a:xfrm>
          <a:prstGeom prst="rect">
            <a:avLst/>
          </a:prstGeom>
        </p:spPr>
      </p:pic>
      <p:sp>
        <p:nvSpPr>
          <p:cNvPr id="2" name="Szövegdoboz 1"/>
          <p:cNvSpPr txBox="1"/>
          <p:nvPr/>
        </p:nvSpPr>
        <p:spPr>
          <a:xfrm>
            <a:off x="1197868" y="404664"/>
            <a:ext cx="10297144" cy="1865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hu-HU" sz="2400" b="1" i="1" dirty="0"/>
              <a:t>Felelősségteljes </a:t>
            </a:r>
            <a:r>
              <a:rPr lang="hu-HU" sz="2400" b="1" i="1" dirty="0" smtClean="0"/>
              <a:t>magatartás</a:t>
            </a:r>
          </a:p>
          <a:p>
            <a:pPr>
              <a:lnSpc>
                <a:spcPct val="90000"/>
              </a:lnSpc>
            </a:pPr>
            <a:endParaRPr lang="hu-HU" sz="2400" dirty="0"/>
          </a:p>
          <a:p>
            <a:pPr>
              <a:lnSpc>
                <a:spcPct val="150000"/>
              </a:lnSpc>
            </a:pPr>
            <a:r>
              <a:rPr lang="hu-HU" sz="2400" dirty="0"/>
              <a:t>•	Mindenki felel a saját értékeiért és viselkedéséért. </a:t>
            </a:r>
          </a:p>
          <a:p>
            <a:pPr>
              <a:lnSpc>
                <a:spcPct val="150000"/>
              </a:lnSpc>
            </a:pPr>
            <a:r>
              <a:rPr lang="hu-HU" sz="2400" dirty="0"/>
              <a:t>•	Időben megjelenünk a megbeszélt találkozási pontok</a:t>
            </a:r>
            <a:r>
              <a:rPr lang="hu-HU" dirty="0"/>
              <a:t>on. </a:t>
            </a:r>
          </a:p>
        </p:txBody>
      </p:sp>
      <p:sp>
        <p:nvSpPr>
          <p:cNvPr id="5" name="Szövegdoboz 4"/>
          <p:cNvSpPr txBox="1"/>
          <p:nvPr/>
        </p:nvSpPr>
        <p:spPr>
          <a:xfrm>
            <a:off x="1269876" y="2715100"/>
            <a:ext cx="9217024" cy="2336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hu-HU" sz="2400" b="1" i="1" dirty="0" smtClean="0"/>
              <a:t>Környezetvédelem</a:t>
            </a:r>
          </a:p>
          <a:p>
            <a:pPr>
              <a:lnSpc>
                <a:spcPct val="90000"/>
              </a:lnSpc>
            </a:pPr>
            <a:endParaRPr lang="hu-HU" dirty="0"/>
          </a:p>
          <a:p>
            <a:pPr>
              <a:lnSpc>
                <a:spcPct val="150000"/>
              </a:lnSpc>
            </a:pPr>
            <a:r>
              <a:rPr lang="hu-HU" dirty="0"/>
              <a:t>•	</a:t>
            </a:r>
            <a:r>
              <a:rPr lang="hu-HU" sz="2400" dirty="0"/>
              <a:t>Óvjuk a természetet és a látogatott helyeket. </a:t>
            </a:r>
          </a:p>
          <a:p>
            <a:pPr>
              <a:lnSpc>
                <a:spcPct val="150000"/>
              </a:lnSpc>
            </a:pPr>
            <a:r>
              <a:rPr lang="hu-HU" sz="2400" dirty="0"/>
              <a:t>•	Nem hagyunk szemetet magunk után. </a:t>
            </a:r>
          </a:p>
          <a:p>
            <a:pPr>
              <a:lnSpc>
                <a:spcPct val="150000"/>
              </a:lnSpc>
            </a:pPr>
            <a:r>
              <a:rPr lang="hu-HU" sz="2400" dirty="0"/>
              <a:t>•	Tiszteletben tartjuk a helyi szabályokat és kultúrát. </a:t>
            </a:r>
          </a:p>
        </p:txBody>
      </p:sp>
    </p:spTree>
    <p:extLst>
      <p:ext uri="{BB962C8B-B14F-4D97-AF65-F5344CB8AC3E}">
        <p14:creationId xmlns:p14="http://schemas.microsoft.com/office/powerpoint/2010/main" val="300023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852" y="5660487"/>
            <a:ext cx="3215647" cy="93269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8542684" y="2642546"/>
            <a:ext cx="598141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</a:pPr>
            <a:r>
              <a:rPr lang="hu-HU" dirty="0" smtClean="0">
                <a:solidFill>
                  <a:srgbClr val="164B4F"/>
                </a:solidFill>
              </a:rPr>
              <a:t> </a:t>
            </a:r>
            <a:endParaRPr lang="hu-HU" dirty="0"/>
          </a:p>
        </p:txBody>
      </p:sp>
      <p:sp>
        <p:nvSpPr>
          <p:cNvPr id="7" name="Téglalap 6"/>
          <p:cNvSpPr/>
          <p:nvPr/>
        </p:nvSpPr>
        <p:spPr>
          <a:xfrm>
            <a:off x="1269876" y="476672"/>
            <a:ext cx="1015312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i="1" dirty="0"/>
              <a:t>Kulturált </a:t>
            </a:r>
            <a:r>
              <a:rPr lang="hu-HU" sz="2400" b="1" i="1" dirty="0" smtClean="0"/>
              <a:t>viselkedés</a:t>
            </a:r>
            <a:endParaRPr lang="hu-HU" dirty="0"/>
          </a:p>
          <a:p>
            <a:pPr>
              <a:lnSpc>
                <a:spcPct val="150000"/>
              </a:lnSpc>
            </a:pPr>
            <a:r>
              <a:rPr lang="hu-HU" dirty="0"/>
              <a:t>•	</a:t>
            </a:r>
            <a:r>
              <a:rPr lang="hu-HU" sz="2400" dirty="0"/>
              <a:t>A buszon és a kirándulás helyszínein kulturáltan viselkedünk. </a:t>
            </a:r>
          </a:p>
          <a:p>
            <a:pPr>
              <a:lnSpc>
                <a:spcPct val="150000"/>
              </a:lnSpc>
            </a:pPr>
            <a:r>
              <a:rPr lang="hu-HU" sz="2400" dirty="0"/>
              <a:t>•	Nem rongáljuk a járművet, </a:t>
            </a:r>
            <a:r>
              <a:rPr lang="hu-HU" sz="2400" dirty="0" smtClean="0"/>
              <a:t>a szállást </a:t>
            </a:r>
            <a:r>
              <a:rPr lang="hu-HU" sz="2400" dirty="0"/>
              <a:t>vagy </a:t>
            </a:r>
            <a:r>
              <a:rPr lang="hu-HU" sz="2400" dirty="0" smtClean="0"/>
              <a:t>a környezetet</a:t>
            </a:r>
            <a:r>
              <a:rPr lang="hu-HU" sz="2400" dirty="0"/>
              <a:t>. </a:t>
            </a:r>
          </a:p>
          <a:p>
            <a:pPr>
              <a:lnSpc>
                <a:spcPct val="150000"/>
              </a:lnSpc>
            </a:pPr>
            <a:r>
              <a:rPr lang="hu-HU" sz="2400" dirty="0"/>
              <a:t>•	Betartjuk a közösségi együttélés alapvető </a:t>
            </a:r>
            <a:r>
              <a:rPr lang="hu-HU" sz="2400" dirty="0" smtClean="0"/>
              <a:t>normáit.</a:t>
            </a:r>
            <a:endParaRPr lang="hu-HU" sz="2400" dirty="0"/>
          </a:p>
        </p:txBody>
      </p:sp>
      <p:sp>
        <p:nvSpPr>
          <p:cNvPr id="8" name="Téglalap 7"/>
          <p:cNvSpPr/>
          <p:nvPr/>
        </p:nvSpPr>
        <p:spPr>
          <a:xfrm>
            <a:off x="1341884" y="3591489"/>
            <a:ext cx="10369152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i="1" dirty="0"/>
              <a:t>Digitális etikett</a:t>
            </a:r>
          </a:p>
          <a:p>
            <a:endParaRPr lang="hu-HU" dirty="0"/>
          </a:p>
          <a:p>
            <a:pPr>
              <a:lnSpc>
                <a:spcPct val="150000"/>
              </a:lnSpc>
            </a:pPr>
            <a:r>
              <a:rPr lang="hu-HU" dirty="0"/>
              <a:t>•	</a:t>
            </a:r>
            <a:r>
              <a:rPr lang="hu-HU" sz="2400" dirty="0"/>
              <a:t>Nem készítünk másokról engedély nélkül képet vagy videót. </a:t>
            </a:r>
          </a:p>
          <a:p>
            <a:pPr>
              <a:lnSpc>
                <a:spcPct val="150000"/>
              </a:lnSpc>
            </a:pPr>
            <a:r>
              <a:rPr lang="hu-HU" sz="2400" dirty="0"/>
              <a:t>•	Nem posztolunk sértő vagy kellemetlen tartalmat. </a:t>
            </a:r>
          </a:p>
        </p:txBody>
      </p:sp>
    </p:spTree>
    <p:extLst>
      <p:ext uri="{BB962C8B-B14F-4D97-AF65-F5344CB8AC3E}">
        <p14:creationId xmlns:p14="http://schemas.microsoft.com/office/powerpoint/2010/main" val="69145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852" y="5660487"/>
            <a:ext cx="3215647" cy="932690"/>
          </a:xfrm>
          <a:prstGeom prst="rect">
            <a:avLst/>
          </a:prstGeom>
        </p:spPr>
      </p:pic>
      <p:sp>
        <p:nvSpPr>
          <p:cNvPr id="2" name="Szövegdoboz 1"/>
          <p:cNvSpPr txBox="1"/>
          <p:nvPr/>
        </p:nvSpPr>
        <p:spPr>
          <a:xfrm>
            <a:off x="1413892" y="908720"/>
            <a:ext cx="10153128" cy="1782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hu-HU" sz="2400" b="1" i="1" dirty="0" smtClean="0"/>
              <a:t>Konfliktuskezelés</a:t>
            </a:r>
          </a:p>
          <a:p>
            <a:pPr>
              <a:lnSpc>
                <a:spcPct val="90000"/>
              </a:lnSpc>
            </a:pPr>
            <a:endParaRPr lang="hu-HU" dirty="0"/>
          </a:p>
          <a:p>
            <a:pPr>
              <a:lnSpc>
                <a:spcPct val="150000"/>
              </a:lnSpc>
            </a:pPr>
            <a:r>
              <a:rPr lang="hu-HU" dirty="0"/>
              <a:t>•	</a:t>
            </a:r>
            <a:r>
              <a:rPr lang="hu-HU" sz="2400" dirty="0"/>
              <a:t>Probléma esetén a tanárokhoz fordulunk. </a:t>
            </a:r>
          </a:p>
          <a:p>
            <a:pPr>
              <a:lnSpc>
                <a:spcPct val="150000"/>
              </a:lnSpc>
            </a:pPr>
            <a:r>
              <a:rPr lang="hu-HU" sz="2400" dirty="0"/>
              <a:t>•	Konfliktusokat békésen, kulturált módon próbálunk megoldani</a:t>
            </a:r>
            <a:r>
              <a:rPr lang="hu-HU" dirty="0"/>
              <a:t>. </a:t>
            </a:r>
          </a:p>
        </p:txBody>
      </p:sp>
      <p:sp>
        <p:nvSpPr>
          <p:cNvPr id="5" name="Szövegdoboz 4"/>
          <p:cNvSpPr txBox="1"/>
          <p:nvPr/>
        </p:nvSpPr>
        <p:spPr>
          <a:xfrm>
            <a:off x="1269876" y="3068960"/>
            <a:ext cx="10918949" cy="25022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hu-HU" dirty="0"/>
              <a:t> </a:t>
            </a:r>
            <a:r>
              <a:rPr lang="hu-HU" sz="2400" b="1" i="1" dirty="0"/>
              <a:t>Közösségi </a:t>
            </a:r>
            <a:r>
              <a:rPr lang="hu-HU" sz="2400" b="1" i="1" dirty="0" smtClean="0"/>
              <a:t>élmény</a:t>
            </a:r>
          </a:p>
          <a:p>
            <a:pPr>
              <a:lnSpc>
                <a:spcPct val="150000"/>
              </a:lnSpc>
            </a:pPr>
            <a:endParaRPr lang="hu-HU" dirty="0"/>
          </a:p>
          <a:p>
            <a:pPr>
              <a:lnSpc>
                <a:spcPct val="150000"/>
              </a:lnSpc>
            </a:pPr>
            <a:r>
              <a:rPr lang="hu-HU" dirty="0"/>
              <a:t>•	</a:t>
            </a:r>
            <a:r>
              <a:rPr lang="hu-HU" sz="2400" dirty="0"/>
              <a:t>Aktívan részt veszünk a programokon. </a:t>
            </a:r>
          </a:p>
          <a:p>
            <a:pPr>
              <a:lnSpc>
                <a:spcPct val="150000"/>
              </a:lnSpc>
            </a:pPr>
            <a:r>
              <a:rPr lang="hu-HU" sz="2400" dirty="0"/>
              <a:t>•	Hozzájárulunk ahhoz, hogy a kirándulás mindenki számára jó élmény legyen. </a:t>
            </a:r>
          </a:p>
        </p:txBody>
      </p:sp>
    </p:spTree>
    <p:extLst>
      <p:ext uri="{BB962C8B-B14F-4D97-AF65-F5344CB8AC3E}">
        <p14:creationId xmlns:p14="http://schemas.microsoft.com/office/powerpoint/2010/main" val="3116667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293813" y="381000"/>
            <a:ext cx="9601200" cy="1823864"/>
          </a:xfrm>
        </p:spPr>
        <p:txBody>
          <a:bodyPr>
            <a:normAutofit fontScale="90000"/>
          </a:bodyPr>
          <a:lstStyle/>
          <a:p>
            <a:pPr algn="just"/>
            <a:r>
              <a:rPr lang="hu-HU" dirty="0" smtClean="0"/>
              <a:t>Ha részt vesz az utazáson olyan gyermek, aki kiemelt figyelmet igényel (egészségi állapot, magatartási probléma), akkor őt a kísérő közvetlen közelébe kell ültetni!</a:t>
            </a:r>
            <a:endParaRPr lang="hu-HU" dirty="0"/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6460" y="2741476"/>
            <a:ext cx="4368553" cy="2916358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813" y="4725144"/>
            <a:ext cx="3215647" cy="932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75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293813" y="381000"/>
            <a:ext cx="9601200" cy="1967880"/>
          </a:xfrm>
        </p:spPr>
        <p:txBody>
          <a:bodyPr>
            <a:normAutofit fontScale="90000"/>
          </a:bodyPr>
          <a:lstStyle/>
          <a:p>
            <a:pPr algn="just"/>
            <a:r>
              <a:rPr lang="hu-HU" dirty="0" smtClean="0"/>
              <a:t>Ha a busznak a megbeszélt pihenőidőn kívül szükséges megállnia (pl.: rosszullét, mosdószünet), akkor a higgadtságot megőrizve jelezzük a buszsofőrnek!</a:t>
            </a:r>
            <a:endParaRPr lang="hu-HU" dirty="0"/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533" y="2360960"/>
            <a:ext cx="5382480" cy="3588320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60" y="5016590"/>
            <a:ext cx="3215647" cy="932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978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341884" y="1196752"/>
            <a:ext cx="9601200" cy="1368152"/>
          </a:xfrm>
        </p:spPr>
        <p:txBody>
          <a:bodyPr>
            <a:noAutofit/>
          </a:bodyPr>
          <a:lstStyle/>
          <a:p>
            <a:pPr algn="ctr"/>
            <a:r>
              <a:rPr lang="hu-HU" sz="4800" dirty="0" smtClean="0"/>
              <a:t>Jó utazást, kellemes és hasznos kirándulást mindenkinek!</a:t>
            </a:r>
            <a:endParaRPr lang="hu-HU" sz="4800" dirty="0"/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884" y="4797152"/>
            <a:ext cx="3215647" cy="932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55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ékés (16x9)">
  <a:themeElements>
    <a:clrScheme name="Serenity_16x9">
      <a:dk1>
        <a:srgbClr val="164B4F"/>
      </a:dk1>
      <a:lt1>
        <a:sysClr val="window" lastClr="FFFFFF"/>
      </a:lt1>
      <a:dk2>
        <a:srgbClr val="000000"/>
      </a:dk2>
      <a:lt2>
        <a:srgbClr val="C5E5EC"/>
      </a:lt2>
      <a:accent1>
        <a:srgbClr val="1B91A1"/>
      </a:accent1>
      <a:accent2>
        <a:srgbClr val="46AC6F"/>
      </a:accent2>
      <a:accent3>
        <a:srgbClr val="37AFD5"/>
      </a:accent3>
      <a:accent4>
        <a:srgbClr val="6786A9"/>
      </a:accent4>
      <a:accent5>
        <a:srgbClr val="90A693"/>
      </a:accent5>
      <a:accent6>
        <a:srgbClr val="389066"/>
      </a:accent6>
      <a:hlink>
        <a:srgbClr val="27A99A"/>
      </a:hlink>
      <a:folHlink>
        <a:srgbClr val="94AE9D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9532170_TF02801109" id="{16032302-0122-4766-B0CA-13AE9EEA25C5}" vid="{9D48875B-7C6F-40EC-903E-3E8B4A88C4EB}"/>
    </a:ext>
  </a:extLst>
</a:theme>
</file>

<file path=ppt/theme/theme2.xml><?xml version="1.0" encoding="utf-8"?>
<a:theme xmlns:a="http://schemas.openxmlformats.org/drawingml/2006/main" name="Office-téma">
  <a:themeElements>
    <a:clrScheme name="Serenity">
      <a:dk1>
        <a:srgbClr val="164B4F"/>
      </a:dk1>
      <a:lt1>
        <a:sysClr val="window" lastClr="FFFFFF"/>
      </a:lt1>
      <a:dk2>
        <a:srgbClr val="000000"/>
      </a:dk2>
      <a:lt2>
        <a:srgbClr val="C5E5EC"/>
      </a:lt2>
      <a:accent1>
        <a:srgbClr val="1B91A1"/>
      </a:accent1>
      <a:accent2>
        <a:srgbClr val="46AC6F"/>
      </a:accent2>
      <a:accent3>
        <a:srgbClr val="37AFD5"/>
      </a:accent3>
      <a:accent4>
        <a:srgbClr val="6786A9"/>
      </a:accent4>
      <a:accent5>
        <a:srgbClr val="90A693"/>
      </a:accent5>
      <a:accent6>
        <a:srgbClr val="389066"/>
      </a:accent6>
      <a:hlink>
        <a:srgbClr val="27A99A"/>
      </a:hlink>
      <a:folHlink>
        <a:srgbClr val="94AE9D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Serenity">
      <a:dk1>
        <a:srgbClr val="164B4F"/>
      </a:dk1>
      <a:lt1>
        <a:sysClr val="window" lastClr="FFFFFF"/>
      </a:lt1>
      <a:dk2>
        <a:srgbClr val="000000"/>
      </a:dk2>
      <a:lt2>
        <a:srgbClr val="C5E5EC"/>
      </a:lt2>
      <a:accent1>
        <a:srgbClr val="1B91A1"/>
      </a:accent1>
      <a:accent2>
        <a:srgbClr val="46AC6F"/>
      </a:accent2>
      <a:accent3>
        <a:srgbClr val="37AFD5"/>
      </a:accent3>
      <a:accent4>
        <a:srgbClr val="6786A9"/>
      </a:accent4>
      <a:accent5>
        <a:srgbClr val="90A693"/>
      </a:accent5>
      <a:accent6>
        <a:srgbClr val="389066"/>
      </a:accent6>
      <a:hlink>
        <a:srgbClr val="27A99A"/>
      </a:hlink>
      <a:folHlink>
        <a:srgbClr val="94AE9D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irectSourceMarket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ThumbnailAssetId xmlns="4873beb7-5857-4685-be1f-d57550cc96cc" xsi:nil="true"/>
    <PrimaryImageGen xmlns="4873beb7-5857-4685-be1f-d57550cc96cc">false</PrimaryImageGen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1360506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 xsi:nil="true"/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2011-12-12T13:37:00+00:00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ShowIn xmlns="4873beb7-5857-4685-be1f-d57550cc96cc">Show everywhere</ShowIn>
    <UANotes xmlns="4873beb7-5857-4685-be1f-d57550cc96cc" xsi:nil="true"/>
    <TemplateStatus xmlns="4873beb7-5857-4685-be1f-d57550cc96cc">Complete</TemplateStatus>
    <InternalTagsTaxHTField0 xmlns="4873beb7-5857-4685-be1f-d57550cc96cc">
      <Terms xmlns="http://schemas.microsoft.com/office/infopath/2007/PartnerControls"/>
    </InternalTagsTaxHTField0>
    <CSXHash xmlns="4873beb7-5857-4685-be1f-d57550cc96cc" xsi:nil="true"/>
    <Downloads xmlns="4873beb7-5857-4685-be1f-d57550cc96cc">0</Downloads>
    <VoteCount xmlns="4873beb7-5857-4685-be1f-d57550cc96cc" xsi:nil="true"/>
    <OOCacheId xmlns="4873beb7-5857-4685-be1f-d57550cc96cc" xsi:nil="true"/>
    <IsDeleted xmlns="4873beb7-5857-4685-be1f-d57550cc96cc">false</IsDeleted>
    <AssetExpire xmlns="4873beb7-5857-4685-be1f-d57550cc96cc">2035-01-01T08:00:00+00:00</AssetExpire>
    <DSATActionTaken xmlns="4873beb7-5857-4685-be1f-d57550cc96cc" xsi:nil="true"/>
    <CSXSubmissionMarket xmlns="4873beb7-5857-4685-be1f-d57550cc96cc" xsi:nil="true"/>
    <TPExecutable xmlns="4873beb7-5857-4685-be1f-d57550cc96cc" xsi:nil="true"/>
    <SubmitterId xmlns="4873beb7-5857-4685-be1f-d57550cc96cc" xsi:nil="true"/>
    <EditorialTags xmlns="4873beb7-5857-4685-be1f-d57550cc96cc" xsi:nil="true"/>
    <ApprovalLog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TP102801108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706526</LocLastLocAttemptVersionLookup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IntlLangReview xmlns="4873beb7-5857-4685-be1f-d57550cc96cc">false</IntlLangReview>
    <OutputCachingOn xmlns="4873beb7-5857-4685-be1f-d57550cc96cc">false</OutputCachingOn>
    <AverageRating xmlns="4873beb7-5857-4685-be1f-d57550cc96cc" xsi:nil="true"/>
    <APAuthor xmlns="4873beb7-5857-4685-be1f-d57550cc96cc">
      <UserInfo>
        <DisplayName>REDMOND\v-soujap</DisplayName>
        <AccountId>1954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OriginalRelease xmlns="4873beb7-5857-4685-be1f-d57550cc96cc">14</OriginalRelease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LocMarketGroupTiers2 xmlns="4873beb7-5857-4685-be1f-d57550cc96cc" xsi:nil="true"/>
  </documentManagement>
</p:properties>
</file>

<file path=customXml/itemProps1.xml><?xml version="1.0" encoding="utf-8"?>
<ds:datastoreItem xmlns:ds="http://schemas.openxmlformats.org/officeDocument/2006/customXml" ds:itemID="{211E33DF-2340-4F4E-B874-B73FEFEBFC8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683C129-7B42-490A-AD74-E9303BC76D3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F249165-F638-412C-8E0A-DFB7045CA2E0}">
  <ds:schemaRefs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http://schemas.microsoft.com/office/2006/metadata/properties"/>
    <ds:schemaRef ds:uri="4873beb7-5857-4685-be1f-d57550cc96cc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Békés természeti bemutató (szélesvásznú)</Template>
  <TotalTime>158</TotalTime>
  <Words>257</Words>
  <Application>Microsoft Office PowerPoint</Application>
  <PresentationFormat>Egyéni</PresentationFormat>
  <Paragraphs>48</Paragraphs>
  <Slides>13</Slides>
  <Notes>1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13</vt:i4>
      </vt:variant>
    </vt:vector>
  </HeadingPairs>
  <TitlesOfParts>
    <vt:vector size="16" baseType="lpstr">
      <vt:lpstr>Arial</vt:lpstr>
      <vt:lpstr>Euphemia</vt:lpstr>
      <vt:lpstr>Békés (16x9)</vt:lpstr>
      <vt:lpstr>Etikai kódex</vt:lpstr>
      <vt:lpstr>A biztonság érdekében készítsünk utas listát és ülésrendet!</vt:lpstr>
      <vt:lpstr>Az utazás megkezdése előtt a pedagógus felkészítő foglalkozást tart a résztvevő diákoknak az utazás során elvárt alapvető magatartási normákról, a járművön, valamint a jármű közvetlen közelében elvárt fegyelmezett viselkedés fontosságáról! </vt:lpstr>
      <vt:lpstr>Az utazás pontos részleteit, a felmerülő igényeket (pl.: útvonal, film, mikrofon, zene, étkezések időpontja) a buszsofőrrel előre kell egyeztetni, menet közben a sofőrrel történő kommunikáció nem megengedett!</vt:lpstr>
      <vt:lpstr>A buszsofőrnek be kell tartania az előírt pihenőidőket, így már az utazás szervezési időszakában figyelembe kell venni, hogy hány buszsofőr szükséges az utazás lebonyolításához!</vt:lpstr>
      <vt:lpstr>Az autóbuszon a buszsofőr utasításait kell követni, az utazás technikai, valamint a betartandó biztonsági előírások részleteiről ő tájékoztat (pl.: a busz rendeltetésszerű használata, baleset esetén szükséges intézkedések, az ütközéskori biztonságos testhelyzet, a kialakított vagy alternatív menekülési útvonalak, kijelölt szemétgyűjtők helye, étkezési lehetőség, filmnézési lehetőség, zenehallgatás, autóbuszos mosdó használata)!</vt:lpstr>
      <vt:lpstr>PowerPoint-bemutató</vt:lpstr>
      <vt:lpstr>PowerPoint-bemutató</vt:lpstr>
      <vt:lpstr>PowerPoint-bemutató</vt:lpstr>
      <vt:lpstr>PowerPoint-bemutató</vt:lpstr>
      <vt:lpstr>Ha részt vesz az utazáson olyan gyermek, aki kiemelt figyelmet igényel (egészségi állapot, magatartási probléma), akkor őt a kísérő közvetlen közelébe kell ültetni!</vt:lpstr>
      <vt:lpstr>Ha a busznak a megbeszélt pihenőidőn kívül szükséges megállnia (pl.: rosszullét, mosdószünet), akkor a higgadtságot megőrizve jelezzük a buszsofőrnek!</vt:lpstr>
      <vt:lpstr>Jó utazást, kellemes és hasznos kirándulást mindenkinek!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Etikai kódex</dc:title>
  <dc:creator>admin</dc:creator>
  <cp:lastModifiedBy>admin</cp:lastModifiedBy>
  <cp:revision>14</cp:revision>
  <dcterms:created xsi:type="dcterms:W3CDTF">2025-04-27T12:06:26Z</dcterms:created>
  <dcterms:modified xsi:type="dcterms:W3CDTF">2026-06-04T06:30:19Z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