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8" r:id="rId10"/>
    <p:sldId id="269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0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" sz="19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hu" sz="19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hu" sz="28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„Határtalan örökségünk-egy nyelv, egy nemzet”</a:t>
            </a:r>
            <a:br>
              <a:rPr lang="hu" sz="28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hu" sz="28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Tanulmányi kirándulás Erdélybe </a:t>
            </a:r>
            <a:br>
              <a:rPr lang="hu" sz="28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hu" sz="2800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2026. május 11-15.</a:t>
            </a:r>
            <a:endParaRPr lang="hu-HU" sz="28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hu" sz="5100" dirty="0" smtClean="0">
                <a:solidFill>
                  <a:srgbClr val="FF0000"/>
                </a:solidFill>
              </a:rPr>
              <a:t>Témanap</a:t>
            </a:r>
            <a:r>
              <a:rPr lang="hu" sz="2400" dirty="0"/>
              <a:t/>
            </a:r>
            <a:br>
              <a:rPr lang="hu" sz="2400" dirty="0"/>
            </a:br>
            <a:r>
              <a:rPr lang="hu" sz="2400" dirty="0" smtClean="0"/>
              <a:t>2026. június 4.</a:t>
            </a:r>
          </a:p>
          <a:p>
            <a:r>
              <a:rPr lang="hu" sz="2400" dirty="0" smtClean="0"/>
              <a:t>A Gyomaendrődi Kis Bálint Általános Iskola</a:t>
            </a:r>
          </a:p>
          <a:p>
            <a:r>
              <a:rPr lang="hu" sz="2400" dirty="0" smtClean="0"/>
              <a:t>HAT-KP-1-2025/1-002172 kódszámú pályázata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2436" y="16628"/>
            <a:ext cx="1819564" cy="1785233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0317"/>
            <a:ext cx="2865799" cy="1756754"/>
          </a:xfrm>
          <a:prstGeom prst="rect">
            <a:avLst/>
          </a:prstGeom>
        </p:spPr>
      </p:pic>
      <p:pic>
        <p:nvPicPr>
          <p:cNvPr id="6" name="Kép 5" descr="http://www.kisb-gyomae.edu.hu/_kepgaleria2/230919/megvalosult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303" y="16628"/>
            <a:ext cx="2798690" cy="1820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364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Erdély múltja és jelene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6030" y="2466108"/>
            <a:ext cx="4712115" cy="3494819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1" y="2466108"/>
            <a:ext cx="4180646" cy="368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72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Hol található Erdély?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ClrTx/>
              <a:buSzTx/>
              <a:buNone/>
            </a:pPr>
            <a:r>
              <a:rPr lang="hu-HU" sz="3200" b="1" dirty="0">
                <a:solidFill>
                  <a:prstClr val="black"/>
                </a:solidFill>
                <a:latin typeface="Garamond" panose="02020404030301010803" pitchFamily="18" charset="0"/>
              </a:rPr>
              <a:t>-</a:t>
            </a:r>
            <a:r>
              <a:rPr lang="hu-HU" sz="3200" dirty="0" smtClean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  <a:r>
              <a:rPr lang="hu-HU" sz="3200" dirty="0">
                <a:solidFill>
                  <a:prstClr val="black"/>
                </a:solidFill>
                <a:latin typeface="Garamond" panose="02020404030301010803" pitchFamily="18" charset="0"/>
              </a:rPr>
              <a:t>A Kárpát-medence keleti részén</a:t>
            </a:r>
          </a:p>
          <a:p>
            <a:pPr marL="0" lvl="0" indent="0">
              <a:spcAft>
                <a:spcPts val="0"/>
              </a:spcAft>
              <a:buClrTx/>
              <a:buSzTx/>
              <a:buNone/>
            </a:pPr>
            <a:r>
              <a:rPr lang="hu-HU" sz="3200" b="1" dirty="0">
                <a:solidFill>
                  <a:prstClr val="black"/>
                </a:solidFill>
                <a:latin typeface="Garamond" panose="02020404030301010803" pitchFamily="18" charset="0"/>
              </a:rPr>
              <a:t>-</a:t>
            </a:r>
            <a:r>
              <a:rPr lang="hu-HU" sz="3200" dirty="0" smtClean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  <a:r>
              <a:rPr lang="hu-HU" sz="3200" dirty="0">
                <a:solidFill>
                  <a:prstClr val="black"/>
                </a:solidFill>
                <a:latin typeface="Garamond" panose="02020404030301010803" pitchFamily="18" charset="0"/>
              </a:rPr>
              <a:t>Hegyek veszik körül (Kárpátok)</a:t>
            </a:r>
          </a:p>
          <a:p>
            <a:pPr marL="0" lvl="0" indent="0">
              <a:spcAft>
                <a:spcPts val="0"/>
              </a:spcAft>
              <a:buClrTx/>
              <a:buSzTx/>
              <a:buNone/>
            </a:pPr>
            <a:r>
              <a:rPr lang="hu-HU" sz="3200" b="1" dirty="0">
                <a:solidFill>
                  <a:prstClr val="black"/>
                </a:solidFill>
                <a:latin typeface="Garamond" panose="02020404030301010803" pitchFamily="18" charset="0"/>
              </a:rPr>
              <a:t>-</a:t>
            </a:r>
            <a:r>
              <a:rPr lang="hu-HU" sz="3200" dirty="0" smtClean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  <a:r>
              <a:rPr lang="hu-HU" sz="3200" dirty="0">
                <a:solidFill>
                  <a:prstClr val="black"/>
                </a:solidFill>
                <a:latin typeface="Garamond" panose="02020404030301010803" pitchFamily="18" charset="0"/>
              </a:rPr>
              <a:t>Ma Románia </a:t>
            </a:r>
            <a:r>
              <a:rPr lang="hu-HU" sz="3200" dirty="0" smtClean="0">
                <a:solidFill>
                  <a:prstClr val="black"/>
                </a:solidFill>
                <a:latin typeface="Garamond" panose="02020404030301010803" pitchFamily="18" charset="0"/>
              </a:rPr>
              <a:t>területéhez tartozik</a:t>
            </a:r>
            <a:endParaRPr lang="hu-HU" sz="3200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endParaRPr lang="hu-HU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9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Magyar honfoglalás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u-HU" altLang="hu-HU" b="1" dirty="0" smtClean="0">
                <a:solidFill>
                  <a:schemeClr val="tx1"/>
                </a:solidFill>
              </a:rPr>
              <a:t>-</a:t>
            </a:r>
            <a:r>
              <a:rPr lang="hu-HU" altLang="hu-HU" b="1" dirty="0" smtClean="0">
                <a:solidFill>
                  <a:srgbClr val="FF0000"/>
                </a:solidFill>
              </a:rPr>
              <a:t> Honfoglalás </a:t>
            </a:r>
            <a:r>
              <a:rPr lang="hu-HU" altLang="hu-HU" b="1" dirty="0"/>
              <a:t>(895-900)</a:t>
            </a:r>
            <a:r>
              <a:rPr lang="hu-HU" altLang="hu-HU" dirty="0"/>
              <a:t> – a magyarság bevonulása a Kárpát-medencébe a Vereckei-hágón és Erdélyen keresztül történt</a:t>
            </a:r>
          </a:p>
          <a:p>
            <a:pPr marL="0" indent="0">
              <a:buNone/>
            </a:pPr>
            <a:r>
              <a:rPr lang="hu-HU" altLang="hu-HU" b="1" dirty="0" smtClean="0"/>
              <a:t>-</a:t>
            </a:r>
            <a:r>
              <a:rPr lang="hu-HU" altLang="hu-HU" dirty="0" smtClean="0"/>
              <a:t> </a:t>
            </a:r>
            <a:r>
              <a:rPr lang="hu-HU" altLang="hu-HU" b="1" dirty="0" smtClean="0"/>
              <a:t>Erdély </a:t>
            </a:r>
            <a:r>
              <a:rPr lang="hu-HU" altLang="hu-HU" dirty="0" smtClean="0"/>
              <a:t>(latinul </a:t>
            </a:r>
            <a:r>
              <a:rPr lang="hu-HU" altLang="hu-HU" b="1" dirty="0"/>
              <a:t>Transsylvania</a:t>
            </a:r>
            <a:r>
              <a:rPr lang="hu-HU" altLang="hu-HU" dirty="0"/>
              <a:t>) néven ismert </a:t>
            </a:r>
            <a:r>
              <a:rPr lang="hu-HU" altLang="hu-HU" b="1" dirty="0"/>
              <a:t>tartomány</a:t>
            </a:r>
            <a:r>
              <a:rPr lang="hu-HU" altLang="hu-HU" dirty="0"/>
              <a:t>t </a:t>
            </a:r>
            <a:r>
              <a:rPr lang="hu-HU" altLang="hu-HU" dirty="0">
                <a:solidFill>
                  <a:srgbClr val="FF0000"/>
                </a:solidFill>
              </a:rPr>
              <a:t>Szent István </a:t>
            </a:r>
            <a:r>
              <a:rPr lang="hu-HU" altLang="hu-HU" dirty="0"/>
              <a:t>a Királyhágón túl, az Erdélyi-középhegység, a Keleti- és a Déli-Kárpátok között alakította </a:t>
            </a:r>
            <a:r>
              <a:rPr lang="hu-HU" altLang="hu-HU" dirty="0" smtClean="0"/>
              <a:t>ki</a:t>
            </a:r>
            <a:endParaRPr lang="hu-HU" altLang="hu-HU" dirty="0"/>
          </a:p>
          <a:p>
            <a:pPr marL="0" indent="0">
              <a:buNone/>
            </a:pPr>
            <a:r>
              <a:rPr lang="hu-HU" altLang="hu-HU" b="1" dirty="0" smtClean="0"/>
              <a:t>-</a:t>
            </a:r>
            <a:r>
              <a:rPr lang="hu-HU" altLang="hu-HU" dirty="0" smtClean="0"/>
              <a:t> </a:t>
            </a:r>
            <a:r>
              <a:rPr lang="hu-HU" altLang="hu-HU" b="1" dirty="0">
                <a:solidFill>
                  <a:srgbClr val="FF0000"/>
                </a:solidFill>
              </a:rPr>
              <a:t>Hét vármegyét</a:t>
            </a:r>
            <a:r>
              <a:rPr lang="hu-HU" altLang="hu-HU" dirty="0">
                <a:solidFill>
                  <a:srgbClr val="FF0000"/>
                </a:solidFill>
              </a:rPr>
              <a:t> </a:t>
            </a:r>
            <a:r>
              <a:rPr lang="hu-HU" altLang="hu-HU" dirty="0"/>
              <a:t>hozott itt </a:t>
            </a:r>
            <a:r>
              <a:rPr lang="hu-HU" altLang="hu-HU" dirty="0" smtClean="0"/>
              <a:t>létre</a:t>
            </a:r>
          </a:p>
          <a:p>
            <a:pPr marL="0" indent="0">
              <a:buNone/>
            </a:pPr>
            <a:r>
              <a:rPr lang="hu-HU" b="1" dirty="0" smtClean="0"/>
              <a:t>- </a:t>
            </a:r>
            <a:r>
              <a:rPr lang="hu-HU" dirty="0" smtClean="0"/>
              <a:t>Erdély a </a:t>
            </a:r>
            <a:r>
              <a:rPr lang="hu-HU" dirty="0" smtClean="0">
                <a:solidFill>
                  <a:srgbClr val="FF0000"/>
                </a:solidFill>
              </a:rPr>
              <a:t>Magyar </a:t>
            </a:r>
            <a:r>
              <a:rPr lang="hu-HU" dirty="0">
                <a:solidFill>
                  <a:srgbClr val="FF0000"/>
                </a:solidFill>
              </a:rPr>
              <a:t>K</a:t>
            </a:r>
            <a:r>
              <a:rPr lang="hu-HU" dirty="0" smtClean="0">
                <a:solidFill>
                  <a:srgbClr val="FF0000"/>
                </a:solidFill>
              </a:rPr>
              <a:t>irályság </a:t>
            </a:r>
            <a:r>
              <a:rPr lang="hu-HU" dirty="0" smtClean="0"/>
              <a:t>része lett</a:t>
            </a:r>
          </a:p>
          <a:p>
            <a:pPr marL="0" indent="0">
              <a:buNone/>
            </a:pPr>
            <a:r>
              <a:rPr lang="hu-HU" altLang="hu-HU" b="1" dirty="0" smtClean="0"/>
              <a:t>-</a:t>
            </a:r>
            <a:r>
              <a:rPr lang="hu-HU" altLang="hu-HU" dirty="0" smtClean="0"/>
              <a:t> Lakói </a:t>
            </a:r>
            <a:r>
              <a:rPr lang="hu-HU" altLang="hu-HU" dirty="0"/>
              <a:t>a középkorban: magyarok, székelyek, szászok és románok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6805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Erdélyi fejedelemség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b="1" dirty="0" smtClean="0"/>
              <a:t>-</a:t>
            </a:r>
            <a:r>
              <a:rPr lang="hu-HU" dirty="0" smtClean="0"/>
              <a:t> Mohácsi csata (1526) után Magyar Királyság szétesett(3 részre tagolódott)</a:t>
            </a:r>
            <a:endParaRPr lang="hu-HU" dirty="0"/>
          </a:p>
          <a:p>
            <a:pPr marL="0" indent="0">
              <a:buNone/>
            </a:pPr>
            <a:r>
              <a:rPr lang="hu-HU" b="1" dirty="0" smtClean="0"/>
              <a:t>-</a:t>
            </a:r>
            <a:r>
              <a:rPr lang="hu-HU" dirty="0" smtClean="0"/>
              <a:t> Erdély önálló fejedelemségként létezett tovább török befolyásoltság alatt állva</a:t>
            </a:r>
            <a:r>
              <a:rPr lang="hu-HU" dirty="0"/>
              <a:t>,</a:t>
            </a:r>
            <a:r>
              <a:rPr lang="hu-HU" altLang="hu-HU" dirty="0" smtClean="0"/>
              <a:t> </a:t>
            </a:r>
            <a:r>
              <a:rPr lang="hu-HU" altLang="hu-HU" dirty="0"/>
              <a:t>lényeges kérdésekben megőrizve szabadságát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b="1" dirty="0" smtClean="0"/>
              <a:t>-</a:t>
            </a:r>
            <a:r>
              <a:rPr lang="hu-HU" dirty="0" smtClean="0"/>
              <a:t> Híres </a:t>
            </a:r>
            <a:r>
              <a:rPr lang="hu-HU" dirty="0"/>
              <a:t>fejedelmek: Bocskai István, Bethlen </a:t>
            </a:r>
            <a:r>
              <a:rPr lang="hu-HU" dirty="0" smtClean="0"/>
              <a:t>Gábor</a:t>
            </a:r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4359" y="3618602"/>
            <a:ext cx="1670915" cy="211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7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Habsburg uralom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b="1" dirty="0"/>
              <a:t>-</a:t>
            </a:r>
            <a:r>
              <a:rPr lang="hu-HU" b="1" dirty="0" smtClean="0"/>
              <a:t> </a:t>
            </a:r>
            <a:r>
              <a:rPr lang="hu-HU" dirty="0"/>
              <a:t>17. század </a:t>
            </a:r>
            <a:r>
              <a:rPr lang="hu-HU" dirty="0" smtClean="0"/>
              <a:t>végétől Erdély </a:t>
            </a:r>
            <a:r>
              <a:rPr lang="hu-HU" dirty="0"/>
              <a:t>a Habsburg Birodalom része</a:t>
            </a:r>
          </a:p>
          <a:p>
            <a:pPr marL="0" indent="0">
              <a:buNone/>
            </a:pPr>
            <a:r>
              <a:rPr lang="hu-HU" b="1" dirty="0" smtClean="0"/>
              <a:t>- </a:t>
            </a:r>
            <a:r>
              <a:rPr lang="hu-HU" dirty="0" smtClean="0"/>
              <a:t>Mi </a:t>
            </a:r>
            <a:r>
              <a:rPr lang="hu-HU" dirty="0"/>
              <a:t>változott?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</a:t>
            </a:r>
            <a:r>
              <a:rPr lang="hu-HU" b="1" dirty="0" smtClean="0"/>
              <a:t>-</a:t>
            </a:r>
            <a:r>
              <a:rPr lang="hu-HU" dirty="0" smtClean="0"/>
              <a:t> megszűnt </a:t>
            </a:r>
            <a:r>
              <a:rPr lang="hu-HU" dirty="0"/>
              <a:t>az önállóság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</a:t>
            </a:r>
            <a:r>
              <a:rPr lang="hu-HU" b="1" dirty="0" smtClean="0"/>
              <a:t>-</a:t>
            </a:r>
            <a:r>
              <a:rPr lang="hu-HU" dirty="0" smtClean="0"/>
              <a:t> központi </a:t>
            </a:r>
            <a:r>
              <a:rPr lang="hu-HU" dirty="0"/>
              <a:t>irányítás lett </a:t>
            </a:r>
          </a:p>
          <a:p>
            <a:pPr marL="0" indent="0">
              <a:buNone/>
            </a:pPr>
            <a:r>
              <a:rPr lang="hu-HU" dirty="0" smtClean="0"/>
              <a:t>     </a:t>
            </a:r>
            <a:r>
              <a:rPr lang="hu-HU" b="1" dirty="0" smtClean="0"/>
              <a:t> - </a:t>
            </a:r>
            <a:r>
              <a:rPr lang="hu-HU" dirty="0" smtClean="0"/>
              <a:t>nőtt </a:t>
            </a:r>
            <a:r>
              <a:rPr lang="hu-HU" dirty="0"/>
              <a:t>a feszültség</a:t>
            </a:r>
          </a:p>
          <a:p>
            <a:pPr marL="0" indent="0">
              <a:buNone/>
            </a:pPr>
            <a:r>
              <a:rPr lang="hu-HU" altLang="hu-HU" b="1" dirty="0" smtClean="0"/>
              <a:t>      - Erdély </a:t>
            </a:r>
            <a:r>
              <a:rPr lang="hu-HU" altLang="hu-HU" b="1" dirty="0"/>
              <a:t>és Magyarország egy királyságon belül két ország/terület </a:t>
            </a:r>
            <a:r>
              <a:rPr lang="hu-HU" altLang="hu-HU" b="1" dirty="0" smtClean="0"/>
              <a:t> maradt</a:t>
            </a:r>
            <a:r>
              <a:rPr lang="hu-HU" altLang="hu-HU" dirty="0"/>
              <a:t>, ezért követelték 1848-ban az Erdéllyel való egyesülést (Unió</a:t>
            </a:r>
            <a:r>
              <a:rPr lang="hu-HU" altLang="hu-HU" dirty="0" smtClean="0"/>
              <a:t>)</a:t>
            </a:r>
          </a:p>
          <a:p>
            <a:pPr marL="0" indent="0">
              <a:buNone/>
            </a:pPr>
            <a:r>
              <a:rPr lang="hu-HU" altLang="hu-HU" b="1" dirty="0" smtClean="0"/>
              <a:t>-</a:t>
            </a:r>
            <a:r>
              <a:rPr lang="hu-HU" altLang="hu-HU" dirty="0"/>
              <a:t>A magyar forradalom és szabadságharc végső csatáit e tájon vívta  Bem </a:t>
            </a:r>
            <a:r>
              <a:rPr lang="hu-HU" altLang="hu-HU" dirty="0" smtClean="0"/>
              <a:t>József, </a:t>
            </a:r>
            <a:r>
              <a:rPr lang="hu-HU" altLang="hu-HU" dirty="0"/>
              <a:t>Gábor Áron, Segesvár közelében halt hősi halált Petőfi Sándor, Aradon a 13 hős </a:t>
            </a:r>
            <a:r>
              <a:rPr lang="hu-HU" altLang="hu-HU" dirty="0" smtClean="0"/>
              <a:t>tábornokot kivégezték</a:t>
            </a:r>
            <a:endParaRPr lang="hu-HU" altLang="hu-HU" dirty="0"/>
          </a:p>
          <a:p>
            <a:pPr marL="0" indent="0">
              <a:buNone/>
            </a:pPr>
            <a:endParaRPr lang="hu-HU" altLang="hu-HU" dirty="0"/>
          </a:p>
          <a:p>
            <a:endParaRPr lang="hu-HU" dirty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5735" y="2872510"/>
            <a:ext cx="1045824" cy="143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6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19-20. század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 </a:t>
            </a:r>
            <a:r>
              <a:rPr lang="hu-HU" b="1" dirty="0" smtClean="0"/>
              <a:t>- </a:t>
            </a:r>
            <a:r>
              <a:rPr lang="hu-HU" dirty="0" smtClean="0"/>
              <a:t>1867</a:t>
            </a:r>
            <a:r>
              <a:rPr lang="hu-HU" dirty="0"/>
              <a:t>: kiegyezés → </a:t>
            </a:r>
            <a:r>
              <a:rPr lang="hu-HU" dirty="0" smtClean="0"/>
              <a:t>Erdély </a:t>
            </a:r>
            <a:r>
              <a:rPr lang="hu-HU" dirty="0"/>
              <a:t>ismét Magyarországhoz tartozik → </a:t>
            </a:r>
            <a:r>
              <a:rPr lang="hu-HU" dirty="0" smtClean="0"/>
              <a:t>Magyar Királyság részét képezte 1920-ig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b="1" dirty="0" smtClean="0"/>
              <a:t>-</a:t>
            </a:r>
            <a:r>
              <a:rPr lang="hu-HU" dirty="0" smtClean="0"/>
              <a:t> Az első világháború követően: </a:t>
            </a:r>
            <a:r>
              <a:rPr lang="hu-HU" altLang="hu-HU" b="1" dirty="0" smtClean="0"/>
              <a:t>1920</a:t>
            </a:r>
            <a:r>
              <a:rPr lang="hu-HU" altLang="hu-HU" b="1" dirty="0"/>
              <a:t>. június 4-i trianoni békeszerződés</a:t>
            </a:r>
            <a:r>
              <a:rPr lang="hu-HU" altLang="hu-HU" dirty="0"/>
              <a:t>, amely Erdélyt</a:t>
            </a:r>
            <a:r>
              <a:rPr lang="hu-HU" altLang="hu-HU" dirty="0" smtClean="0"/>
              <a:t>, </a:t>
            </a:r>
            <a:r>
              <a:rPr lang="hu-HU" altLang="hu-HU" b="1" dirty="0"/>
              <a:t>Romániához </a:t>
            </a:r>
            <a:r>
              <a:rPr lang="hu-HU" altLang="hu-HU" dirty="0" smtClean="0"/>
              <a:t>csatolta</a:t>
            </a:r>
          </a:p>
          <a:p>
            <a:endParaRPr lang="hu-HU" altLang="hu-HU" dirty="0"/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4643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5128" y="635102"/>
            <a:ext cx="8007927" cy="551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6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19-20. század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b="1" dirty="0"/>
              <a:t>-</a:t>
            </a:r>
            <a:r>
              <a:rPr lang="hu-HU" dirty="0"/>
              <a:t> Ez sok magyart érintett, mert egyik napról a másikra más országban éltek</a:t>
            </a:r>
          </a:p>
          <a:p>
            <a:pPr marL="0" indent="0">
              <a:buNone/>
            </a:pPr>
            <a:r>
              <a:rPr lang="hu-HU" altLang="hu-HU" b="1" dirty="0"/>
              <a:t>-</a:t>
            </a:r>
            <a:r>
              <a:rPr lang="hu-HU" altLang="hu-HU" dirty="0"/>
              <a:t> A 2. világháború előtt, illetve alatt néhány évre visszakaptuk a Trianonban elcsatolt területek magyarlakta részét, de ez az állapot rövid ideig tartott</a:t>
            </a:r>
          </a:p>
          <a:p>
            <a:pPr marL="0" indent="0">
              <a:buNone/>
            </a:pPr>
            <a:r>
              <a:rPr lang="hu-HU" altLang="hu-HU" b="1" dirty="0"/>
              <a:t>- </a:t>
            </a:r>
            <a:r>
              <a:rPr lang="hu-HU" altLang="hu-HU" dirty="0"/>
              <a:t>Jelentősen csökkent Erdélyben a magyarság aránya is</a:t>
            </a:r>
          </a:p>
          <a:p>
            <a:pPr marL="0" indent="0">
              <a:buNone/>
            </a:pPr>
            <a:r>
              <a:rPr lang="hu-HU" altLang="hu-HU" b="1" dirty="0"/>
              <a:t>- </a:t>
            </a:r>
            <a:r>
              <a:rPr lang="hu-HU" altLang="hu-HU" dirty="0"/>
              <a:t>2026-ban a 2021-es hivatalos román népszámlálási statisztikák szerint </a:t>
            </a:r>
            <a:r>
              <a:rPr lang="hu-HU" altLang="hu-HU" b="1" dirty="0">
                <a:solidFill>
                  <a:srgbClr val="FF0000"/>
                </a:solidFill>
              </a:rPr>
              <a:t>1 millió magyar él Erdélyben.</a:t>
            </a:r>
            <a:r>
              <a:rPr lang="hu-HU" altLang="hu-HU" dirty="0"/>
              <a:t> Közülük közel 600 000-700 000 a magyar él a Székelyföldön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2037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Székelyföld    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1607" y="710858"/>
            <a:ext cx="2764990" cy="1710607"/>
          </a:xfrm>
          <a:prstGeom prst="rect">
            <a:avLst/>
          </a:prstGeom>
        </p:spPr>
      </p:pic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11766" y="2421465"/>
            <a:ext cx="4400176" cy="3317875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1385455" y="2421465"/>
            <a:ext cx="582631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 smtClean="0"/>
              <a:t>- Az </a:t>
            </a:r>
            <a:r>
              <a:rPr lang="hu-HU" sz="2000" dirty="0"/>
              <a:t>itt élő magyarok csaknem teljesen zárt magyar nyelvtömböt </a:t>
            </a:r>
            <a:r>
              <a:rPr lang="hu-HU" sz="2000" dirty="0" smtClean="0"/>
              <a:t>alkotnak</a:t>
            </a:r>
            <a:endParaRPr lang="hu-HU" sz="2000" dirty="0"/>
          </a:p>
          <a:p>
            <a:r>
              <a:rPr lang="hu-HU" sz="2000" dirty="0"/>
              <a:t> </a:t>
            </a:r>
            <a:r>
              <a:rPr lang="hu-HU" sz="2000" dirty="0" smtClean="0"/>
              <a:t>- Erdélyben található Hargita</a:t>
            </a:r>
            <a:r>
              <a:rPr lang="hu-HU" sz="2000" dirty="0"/>
              <a:t>, </a:t>
            </a:r>
            <a:r>
              <a:rPr lang="hu-HU" sz="2000" dirty="0" smtClean="0"/>
              <a:t>Maros, </a:t>
            </a:r>
            <a:r>
              <a:rPr lang="hu-HU" sz="2000" dirty="0" err="1" smtClean="0"/>
              <a:t>Kovászna</a:t>
            </a:r>
            <a:r>
              <a:rPr lang="hu-HU" sz="2000" dirty="0" smtClean="0"/>
              <a:t>, </a:t>
            </a:r>
            <a:r>
              <a:rPr lang="hu-HU" sz="2000" dirty="0" err="1" smtClean="0"/>
              <a:t>Bákó</a:t>
            </a:r>
            <a:r>
              <a:rPr lang="hu-HU" sz="2000" dirty="0" smtClean="0"/>
              <a:t>, Brassó és </a:t>
            </a:r>
            <a:r>
              <a:rPr lang="hu-HU" sz="2000" dirty="0" err="1" smtClean="0"/>
              <a:t>Neamt</a:t>
            </a:r>
            <a:r>
              <a:rPr lang="hu-HU" sz="2000" dirty="0" smtClean="0"/>
              <a:t> megyékben.</a:t>
            </a:r>
            <a:endParaRPr lang="hu-HU" sz="2000" dirty="0"/>
          </a:p>
          <a:p>
            <a:r>
              <a:rPr lang="hu-HU" sz="2000" dirty="0" smtClean="0"/>
              <a:t>- Az </a:t>
            </a:r>
            <a:r>
              <a:rPr lang="hu-HU" sz="2000" dirty="0"/>
              <a:t>általuk lakott terület jó része </a:t>
            </a:r>
            <a:r>
              <a:rPr lang="hu-HU" sz="2000" dirty="0" smtClean="0"/>
              <a:t>1952-1968 </a:t>
            </a:r>
            <a:r>
              <a:rPr lang="hu-HU" sz="2000" dirty="0"/>
              <a:t>között Magyar Autonóm Tartományként szerepelt a román közigazgatásban és a térképeken, de 1968-ban a Székelyföld névleges magyar autonómiáját megszüntették</a:t>
            </a:r>
          </a:p>
          <a:p>
            <a:r>
              <a:rPr lang="hu-HU" sz="2000" dirty="0" smtClean="0"/>
              <a:t>-  </a:t>
            </a:r>
            <a:r>
              <a:rPr lang="hu-HU" sz="2000" dirty="0"/>
              <a:t>V</a:t>
            </a:r>
            <a:r>
              <a:rPr lang="hu-HU" sz="2000" dirty="0" smtClean="0"/>
              <a:t>áltozás </a:t>
            </a:r>
            <a:r>
              <a:rPr lang="hu-HU" sz="2000" dirty="0"/>
              <a:t>az 1989. december végi forradalom, vagyis a </a:t>
            </a:r>
            <a:r>
              <a:rPr lang="hu-HU" sz="2000" dirty="0" err="1"/>
              <a:t>Ceauşescu</a:t>
            </a:r>
            <a:r>
              <a:rPr lang="hu-HU" sz="2000" dirty="0"/>
              <a:t>-diktatúra megdöntése után következett be</a:t>
            </a:r>
          </a:p>
        </p:txBody>
      </p:sp>
    </p:spTree>
    <p:extLst>
      <p:ext uri="{BB962C8B-B14F-4D97-AF65-F5344CB8AC3E}">
        <p14:creationId xmlns:p14="http://schemas.microsoft.com/office/powerpoint/2010/main" val="373711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nemzeti összetartozás napja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b="1" dirty="0" smtClean="0"/>
              <a:t>-</a:t>
            </a:r>
            <a:r>
              <a:rPr lang="hu-HU" dirty="0" smtClean="0"/>
              <a:t> A </a:t>
            </a:r>
            <a:r>
              <a:rPr lang="hu-HU" dirty="0"/>
              <a:t>trianoni tragédiára emlékezve </a:t>
            </a:r>
            <a:r>
              <a:rPr lang="hu-HU" dirty="0">
                <a:solidFill>
                  <a:srgbClr val="FF0000"/>
                </a:solidFill>
              </a:rPr>
              <a:t>június 4-ét </a:t>
            </a:r>
            <a:r>
              <a:rPr lang="hu-HU" dirty="0"/>
              <a:t>a Magyar Országgyűlés 2010-ben a nemzeti összetartozás napjává nyilvánította. </a:t>
            </a:r>
          </a:p>
          <a:p>
            <a:pPr marL="0" indent="0">
              <a:buNone/>
            </a:pPr>
            <a:r>
              <a:rPr lang="hu-HU" b="1" dirty="0" smtClean="0"/>
              <a:t>-</a:t>
            </a:r>
            <a:r>
              <a:rPr lang="hu-HU" dirty="0" smtClean="0"/>
              <a:t> Az </a:t>
            </a:r>
            <a:r>
              <a:rPr lang="hu-HU" dirty="0"/>
              <a:t>Országgyűlés a törvény elfogadásával kinyilvánította: „a több állam fennhatósága alá vetett magyarság minden tagja és közössége része az egységes magyar nemzetnek.”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4249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3226294"/>
            <a:ext cx="9601200" cy="198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8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us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634</TotalTime>
  <Words>453</Words>
  <Application>Microsoft Office PowerPoint</Application>
  <PresentationFormat>Szélesvásznú</PresentationFormat>
  <Paragraphs>47</Paragraphs>
  <Slides>12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Organikus</vt:lpstr>
      <vt:lpstr> „Határtalan örökségünk-egy nyelv, egy nemzet” Tanulmányi kirándulás Erdélybe  2026. május 11-15.</vt:lpstr>
      <vt:lpstr>Erdély múltja és jelene</vt:lpstr>
      <vt:lpstr>Hol található Erdély?</vt:lpstr>
      <vt:lpstr>Magyar honfoglalás</vt:lpstr>
      <vt:lpstr>Erdélyi fejedelemség</vt:lpstr>
      <vt:lpstr>Habsburg uralom</vt:lpstr>
      <vt:lpstr>19-20. század</vt:lpstr>
      <vt:lpstr>PowerPoint-bemutató</vt:lpstr>
      <vt:lpstr>19-20. század</vt:lpstr>
      <vt:lpstr>Székelyföld    </vt:lpstr>
      <vt:lpstr>A nemzeti összetartozás napja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Erdély történelme </dc:title>
  <dc:creator>admin</dc:creator>
  <cp:lastModifiedBy>admin</cp:lastModifiedBy>
  <cp:revision>75</cp:revision>
  <dcterms:created xsi:type="dcterms:W3CDTF">2026-04-25T18:19:43Z</dcterms:created>
  <dcterms:modified xsi:type="dcterms:W3CDTF">2026-06-03T20:03:41Z</dcterms:modified>
</cp:coreProperties>
</file>