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Latin_nyel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TÉMANAP</a:t>
            </a:r>
            <a:br>
              <a:rPr lang="hu" dirty="0" smtClean="0"/>
            </a:br>
            <a:r>
              <a:rPr lang="hu" dirty="0" smtClean="0"/>
              <a:t>Bakancslista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 smtClean="0"/>
              <a:t>Erdély</a:t>
            </a:r>
            <a:endParaRPr lang="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65" y="4334255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6473" y="341746"/>
            <a:ext cx="11166763" cy="665018"/>
          </a:xfrm>
        </p:spPr>
        <p:txBody>
          <a:bodyPr/>
          <a:lstStyle/>
          <a:p>
            <a:r>
              <a:rPr lang="hu-HU" dirty="0" smtClean="0"/>
              <a:t>Kézdivásárhely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836" y="1006764"/>
            <a:ext cx="11074400" cy="48641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Neve arra utal, hogy már a középkorban vásáros hely volt.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kézdi</a:t>
            </a:r>
            <a:r>
              <a:rPr lang="hu-HU" dirty="0" smtClean="0"/>
              <a:t> előtag arra emlékeztet, hogy az itteni székelyek </a:t>
            </a:r>
            <a:r>
              <a:rPr lang="hu-HU" dirty="0" err="1" smtClean="0"/>
              <a:t>Szászkézd</a:t>
            </a:r>
            <a:r>
              <a:rPr lang="hu-HU" dirty="0" smtClean="0"/>
              <a:t> vidékéről valók.</a:t>
            </a:r>
          </a:p>
          <a:p>
            <a:r>
              <a:rPr lang="hu-HU" dirty="0" smtClean="0"/>
              <a:t>Sepsiszentgyörgytől 30 km-re északkeletre fekszik.</a:t>
            </a:r>
          </a:p>
          <a:p>
            <a:r>
              <a:rPr lang="hu-HU" dirty="0" smtClean="0"/>
              <a:t>Már a rómaiak idején is település volt itt.</a:t>
            </a:r>
          </a:p>
          <a:p>
            <a:r>
              <a:rPr lang="hu-HU" dirty="0" smtClean="0"/>
              <a:t>A középkorban Zsigmond király </a:t>
            </a:r>
            <a:r>
              <a:rPr lang="hu-HU" dirty="0" err="1" smtClean="0"/>
              <a:t>Torjavására</a:t>
            </a:r>
            <a:r>
              <a:rPr lang="hu-HU" dirty="0" smtClean="0"/>
              <a:t> néven királyi várossá tette.</a:t>
            </a:r>
          </a:p>
          <a:p>
            <a:r>
              <a:rPr lang="hu-HU" dirty="0" smtClean="0"/>
              <a:t>Az 1848-49-es szabadságharcban a székelyek védelmi központja, itt öntötte ágyúit Gábor Áron, szobra 1971 óta a főtéren áll.</a:t>
            </a:r>
          </a:p>
          <a:p>
            <a:r>
              <a:rPr lang="hu-HU" dirty="0" smtClean="0"/>
              <a:t>2011-ben a lakosok közel 90%-a magyarnak vallotta magát.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94" y="5603192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277089"/>
            <a:ext cx="10058402" cy="674255"/>
          </a:xfrm>
        </p:spPr>
        <p:txBody>
          <a:bodyPr/>
          <a:lstStyle/>
          <a:p>
            <a:r>
              <a:rPr lang="hu-HU" dirty="0"/>
              <a:t>Kézdivásárhely – udvarteres szerkezet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6327" y="1108364"/>
            <a:ext cx="7241309" cy="50061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trapéz alakú főtér – amely a város piactere is volt – Európában egyedi, jellegzetes stílussal rendelkezik: innen indulnak a napsugarak formáját öltve az úgynevezett udvarterek. A mesterek a főtérre néző főépületek háta mögött lévő udvarokba kezdtek házakat építeni, ahonnan a piac könnyen megközelíthető volt. A főtérre négy utcán keresztül lehet bejutni a piac sarkáról. A XIX. század nyolcvanas éveitől kezdődően, a mesterek kis faházait a kereskedők emeletes kőházai helyettesítették</a:t>
            </a:r>
          </a:p>
          <a:p>
            <a:pPr algn="just"/>
            <a:r>
              <a:rPr lang="hu-HU" dirty="0"/>
              <a:t>A főtér körül több mint 70 udvartér található.</a:t>
            </a:r>
          </a:p>
          <a:p>
            <a:pPr algn="just"/>
            <a:r>
              <a:rPr lang="hu-HU" dirty="0"/>
              <a:t>Itt található az Incze László Céhtörténeti Múzeum  és Patikamúzeum.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66" y="4966946"/>
            <a:ext cx="3215647" cy="932690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9613" r="10134" b="12040"/>
          <a:stretch/>
        </p:blipFill>
        <p:spPr>
          <a:xfrm>
            <a:off x="7663322" y="1108364"/>
            <a:ext cx="4171492" cy="3343563"/>
          </a:xfrm>
        </p:spPr>
      </p:pic>
    </p:spTree>
    <p:extLst>
      <p:ext uri="{BB962C8B-B14F-4D97-AF65-F5344CB8AC3E}">
        <p14:creationId xmlns:p14="http://schemas.microsoft.com/office/powerpoint/2010/main" val="6823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200" y="1662545"/>
            <a:ext cx="10908145" cy="1256146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/>
              <a:t>KÖSZÖNÖM A FIGYELMET!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02327" y="3962400"/>
            <a:ext cx="799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Készítette: Ökrös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96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1293091"/>
            <a:ext cx="6311515" cy="47336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2" y="5094037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Segesvár – történelmi központja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1999 óta a kulturális világörökség része.</a:t>
            </a:r>
          </a:p>
          <a:p>
            <a:r>
              <a:rPr lang="hu-HU" dirty="0" smtClean="0"/>
              <a:t>Segesvár városa  Erdélyben, a szászok földje északi határán fekszik.</a:t>
            </a:r>
          </a:p>
          <a:p>
            <a:r>
              <a:rPr lang="hu-HU" dirty="0" smtClean="0"/>
              <a:t>Egyike az Erdély német nevét adó hét várnak.</a:t>
            </a:r>
          </a:p>
          <a:p>
            <a:r>
              <a:rPr lang="hu-HU" dirty="0" smtClean="0"/>
              <a:t>A városban fennmaradtak a középkori német építészet műemlékei.</a:t>
            </a:r>
          </a:p>
          <a:p>
            <a:r>
              <a:rPr lang="hu-HU" dirty="0" smtClean="0"/>
              <a:t>Az évente megrendezett Középkori Fesztivál a városnak ezt a középkori hangulatát próbálja turisztikai szempontból kiaknázni.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95" y="5515355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Segesvár – történelmi központja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Óratorony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u-HU" dirty="0" smtClean="0"/>
              <a:t>Tudnivalók a várról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u-HU" dirty="0" smtClean="0"/>
              <a:t>Segesvár bemutatása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51" y="5404605"/>
            <a:ext cx="3215647" cy="932690"/>
          </a:xfrm>
          <a:prstGeom prst="rect">
            <a:avLst/>
          </a:prstGeom>
        </p:spPr>
      </p:pic>
      <p:pic>
        <p:nvPicPr>
          <p:cNvPr id="5" name="Kép helye 4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pic>
        <p:nvPicPr>
          <p:cNvPr id="15" name="Kép helye 14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  <p:pic>
        <p:nvPicPr>
          <p:cNvPr id="17" name="Kép helye 16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5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Segesvár – történelmi központja</a:t>
            </a:r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Diáklépcső, amely 172 fokból áll</a:t>
            </a:r>
            <a:endParaRPr lang="hu-HU" dirty="0"/>
          </a:p>
        </p:txBody>
      </p:sp>
      <p:pic>
        <p:nvPicPr>
          <p:cNvPr id="11" name="Kép helye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6" name="Szöveg helye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u-HU" dirty="0" smtClean="0"/>
              <a:t>Hegyi templom</a:t>
            </a:r>
            <a:endParaRPr lang="hu-HU" dirty="0"/>
          </a:p>
        </p:txBody>
      </p:sp>
      <p:pic>
        <p:nvPicPr>
          <p:cNvPr id="12" name="Kép helye 1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8" name="Szöveg helye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u-HU" dirty="0" smtClean="0"/>
              <a:t>Kilátás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69" y="5589332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7382"/>
          </a:xfrm>
        </p:spPr>
        <p:txBody>
          <a:bodyPr/>
          <a:lstStyle/>
          <a:p>
            <a:r>
              <a:rPr lang="hu-HU" dirty="0" smtClean="0"/>
              <a:t>Csíksomlyó – a kegytemplom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5214" y="1154545"/>
            <a:ext cx="10058400" cy="5172364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magyarság egyik legnagyobb zarándokhelye és kultúrtörténeti emléke.</a:t>
            </a:r>
          </a:p>
          <a:p>
            <a:r>
              <a:rPr lang="hu-HU" dirty="0" smtClean="0"/>
              <a:t>1442 és 1448 között ferences szerzetesek felépítették az első gótikus templomot és kisméretű kolostort.</a:t>
            </a:r>
          </a:p>
          <a:p>
            <a:r>
              <a:rPr lang="hu-HU" dirty="0" smtClean="0"/>
              <a:t>A templomot Sarlós Boldogasszony tiszteletére szentelték fel.</a:t>
            </a:r>
          </a:p>
          <a:p>
            <a:r>
              <a:rPr lang="hu-HU" dirty="0" smtClean="0"/>
              <a:t>1661-ben a törökök a templomot és a kolostort felgyújtották.</a:t>
            </a:r>
          </a:p>
          <a:p>
            <a:r>
              <a:rPr lang="hu-HU" dirty="0" smtClean="0"/>
              <a:t>Az új barokk templomot 1804-ben Konstantin Schmidt építész tervei alapján kezdték el építeni.</a:t>
            </a:r>
          </a:p>
          <a:p>
            <a:r>
              <a:rPr lang="hu-HU" dirty="0" smtClean="0"/>
              <a:t>1876. augusztus 20-án </a:t>
            </a:r>
            <a:r>
              <a:rPr lang="hu-HU" dirty="0" err="1" smtClean="0"/>
              <a:t>Fogarasy</a:t>
            </a:r>
            <a:r>
              <a:rPr lang="hu-HU" dirty="0" smtClean="0"/>
              <a:t> Mihály erdélyi püspök szentelte fel.</a:t>
            </a:r>
          </a:p>
          <a:p>
            <a:r>
              <a:rPr lang="hu-HU" dirty="0" smtClean="0"/>
              <a:t>1948-ban XII. Piusz pápa </a:t>
            </a:r>
            <a:r>
              <a:rPr lang="hu-HU" dirty="0" err="1" smtClean="0"/>
              <a:t>basilica</a:t>
            </a:r>
            <a:r>
              <a:rPr lang="hu-HU" dirty="0" smtClean="0"/>
              <a:t> minor rangra emelte.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76" y="221855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Csíksomlyó – a kegytemplom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58" y="5308691"/>
            <a:ext cx="3215647" cy="932690"/>
          </a:xfrm>
          <a:prstGeom prst="rect">
            <a:avLst/>
          </a:prstGeom>
        </p:spPr>
      </p:pic>
      <p:pic>
        <p:nvPicPr>
          <p:cNvPr id="4" name="Kép helye 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pic>
        <p:nvPicPr>
          <p:cNvPr id="6" name="Kép helye 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pic>
        <p:nvPicPr>
          <p:cNvPr id="8" name="Kép helye 7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3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7855" y="157016"/>
            <a:ext cx="11684000" cy="67425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Madéfalva – a madéfalvi veszedelem emlékműve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855" y="831271"/>
            <a:ext cx="11684000" cy="575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dirty="0"/>
              <a:t>Ha Csíkszeredából Gyergyószentmiklós felé megyünk az úton, akkor jobb kéz felé találjuk a Madéfalvi veszedelem </a:t>
            </a:r>
            <a:r>
              <a:rPr lang="hu-HU" sz="1800" dirty="0" err="1"/>
              <a:t>emlékművét</a:t>
            </a:r>
            <a:r>
              <a:rPr lang="hu-HU" sz="1800" dirty="0"/>
              <a:t> (régebben „</a:t>
            </a:r>
            <a:r>
              <a:rPr lang="hu-HU" sz="1800" dirty="0" err="1"/>
              <a:t>mádéfalvi</a:t>
            </a:r>
            <a:r>
              <a:rPr lang="hu-HU" sz="1800" dirty="0"/>
              <a:t>” formában is, </a:t>
            </a:r>
            <a:r>
              <a:rPr lang="hu-HU" sz="1800" dirty="0">
                <a:hlinkClick r:id="rId2"/>
              </a:rPr>
              <a:t>latinul</a:t>
            </a:r>
            <a:r>
              <a:rPr lang="hu-HU" sz="1800" dirty="0"/>
              <a:t> a </a:t>
            </a:r>
            <a:r>
              <a:rPr lang="hu-HU" sz="1800" i="1" dirty="0" err="1"/>
              <a:t>siculicidium</a:t>
            </a:r>
            <a:r>
              <a:rPr lang="hu-HU" sz="1800" i="1" dirty="0"/>
              <a:t>,</a:t>
            </a:r>
            <a:r>
              <a:rPr lang="hu-HU" sz="1800" dirty="0"/>
              <a:t> azaz székelygyilkosság kifejezést is használják rá). </a:t>
            </a:r>
          </a:p>
          <a:p>
            <a:pPr marL="0" indent="0" algn="just">
              <a:buNone/>
            </a:pPr>
            <a:r>
              <a:rPr lang="hu-HU" sz="1800" dirty="0"/>
              <a:t>Hatalmas turulmadár szobra van az emlékmű tetején. </a:t>
            </a:r>
            <a:r>
              <a:rPr lang="hu-HU" sz="1800" dirty="0" err="1"/>
              <a:t>Höllő</a:t>
            </a:r>
            <a:r>
              <a:rPr lang="hu-HU" sz="1800" dirty="0"/>
              <a:t> Miklós alkotása. 1764. január 7-én volt a madéfalvi veszedelemként nevezett gyilkosságsorozat. Az előzménye az, hogy a bécsi udvar megbízott egy tábornokot, hogy szervezzen Erdélyben három székely, és két román határezredet. A székelyeket erőszakkal be akarták sorozni. Azonban úgy döntöttek, hogy megőrzik a katonáskodási hagyományokat, és kiváltságokat, és nem akartak az osztrák sereg részei lenni. </a:t>
            </a:r>
            <a:r>
              <a:rPr lang="hu-HU" sz="1800" dirty="0" err="1"/>
              <a:t>Siskovics</a:t>
            </a:r>
            <a:r>
              <a:rPr lang="hu-HU" sz="1800" dirty="0"/>
              <a:t> József altábornagy ez után parancsot adott a katonáknak, hogy Madéfalvát támadják meg. Ez így is történt. Vad ágyútűzzel indítottak egy nagy támadást, és nagyon sok embert lemészároltak. A tábla tanúsága szerint csíki és háromszéki székelyek haltak meg kétszázan. Későbbi kutatások ennél nagyobbra teszik az elesettek számát. Van, aki szerint 3, vagy akár 400 székely is meghalhatott a támadásban, köztük ártatlan asszonyok.</a:t>
            </a:r>
          </a:p>
          <a:p>
            <a:pPr marL="0" indent="0" algn="just">
              <a:buNone/>
            </a:pPr>
            <a:r>
              <a:rPr lang="hu-HU" sz="1800" dirty="0"/>
              <a:t>Ráadásul ezt követően a székelyek életben maradt vezetőit elfogták, és bűnvizsgáló bizottságot hoztak létre. Nagyon sok székely elmenekült. Például a csángók falvaiba menekült, és más területekre is elköltöztek. Aztán később megkegyelmeztek a székelyeknek, és az újonnan szervezett tartományba behívták őket. Új településeket alakítottak ki a székelyek, benépesítettek falvakat. Úgy hogy visszajöttek részben. De a mai napig megemlékeznek a madéfalvi veszedelem tragédiájáról. </a:t>
            </a:r>
          </a:p>
        </p:txBody>
      </p:sp>
    </p:spTree>
    <p:extLst>
      <p:ext uri="{BB962C8B-B14F-4D97-AF65-F5344CB8AC3E}">
        <p14:creationId xmlns:p14="http://schemas.microsoft.com/office/powerpoint/2010/main" val="864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madéfalvi veszedelem emlékműve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7" y="5234800"/>
            <a:ext cx="3215647" cy="932690"/>
          </a:xfrm>
          <a:prstGeom prst="rect">
            <a:avLst/>
          </a:prstGeom>
        </p:spPr>
      </p:pic>
      <p:pic>
        <p:nvPicPr>
          <p:cNvPr id="6" name="Kép helye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12" name="Kép helye 1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27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Szivárványos bemutató</Template>
  <TotalTime>312</TotalTime>
  <Words>631</Words>
  <Application>Microsoft Office PowerPoint</Application>
  <PresentationFormat>Szélesvásznú</PresentationFormat>
  <Paragraphs>44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Természeti ábra (16x9)</vt:lpstr>
      <vt:lpstr>TÉMANAP Bakancslista</vt:lpstr>
      <vt:lpstr>PowerPoint-bemutató</vt:lpstr>
      <vt:lpstr>Segesvár – történelmi központja</vt:lpstr>
      <vt:lpstr>Segesvár – történelmi központja</vt:lpstr>
      <vt:lpstr>Segesvár – történelmi központja</vt:lpstr>
      <vt:lpstr>Csíksomlyó – a kegytemplom</vt:lpstr>
      <vt:lpstr>Csíksomlyó – a kegytemplom</vt:lpstr>
      <vt:lpstr>Madéfalva – a madéfalvi veszedelem emlékműve</vt:lpstr>
      <vt:lpstr>A madéfalvi veszedelem emlékműve</vt:lpstr>
      <vt:lpstr>Kézdivásárhely</vt:lpstr>
      <vt:lpstr>Kézdivásárhely – udvarteres szerkezet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Bakancslista</dc:title>
  <dc:creator>admin</dc:creator>
  <cp:lastModifiedBy>admin</cp:lastModifiedBy>
  <cp:revision>15</cp:revision>
  <dcterms:created xsi:type="dcterms:W3CDTF">2025-04-27T15:56:45Z</dcterms:created>
  <dcterms:modified xsi:type="dcterms:W3CDTF">2025-06-04T03:57:59Z</dcterms:modified>
</cp:coreProperties>
</file>