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E614-7319-4156-A9E1-8E8B2CFF3234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34E8-74CF-4A1C-BF1D-2CD5657E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95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E614-7319-4156-A9E1-8E8B2CFF3234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34E8-74CF-4A1C-BF1D-2CD5657E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29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E614-7319-4156-A9E1-8E8B2CFF3234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34E8-74CF-4A1C-BF1D-2CD5657E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44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E614-7319-4156-A9E1-8E8B2CFF3234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34E8-74CF-4A1C-BF1D-2CD5657E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10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E614-7319-4156-A9E1-8E8B2CFF3234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34E8-74CF-4A1C-BF1D-2CD5657E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12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E614-7319-4156-A9E1-8E8B2CFF3234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34E8-74CF-4A1C-BF1D-2CD5657E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50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E614-7319-4156-A9E1-8E8B2CFF3234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34E8-74CF-4A1C-BF1D-2CD5657E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16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E614-7319-4156-A9E1-8E8B2CFF3234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34E8-74CF-4A1C-BF1D-2CD5657E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82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E614-7319-4156-A9E1-8E8B2CFF3234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34E8-74CF-4A1C-BF1D-2CD5657E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522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E614-7319-4156-A9E1-8E8B2CFF3234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34E8-74CF-4A1C-BF1D-2CD5657E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80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E614-7319-4156-A9E1-8E8B2CFF3234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34E8-74CF-4A1C-BF1D-2CD5657E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68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E614-7319-4156-A9E1-8E8B2CFF3234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34E8-74CF-4A1C-BF1D-2CD5657E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083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64208" y="-1"/>
            <a:ext cx="9062786" cy="3352801"/>
          </a:xfrm>
        </p:spPr>
        <p:txBody>
          <a:bodyPr>
            <a:normAutofit fontScale="90000"/>
          </a:bodyPr>
          <a:lstStyle/>
          <a:p>
            <a:r>
              <a:rPr lang="hu-HU" b="0" i="0" dirty="0" smtClean="0">
                <a:solidFill>
                  <a:srgbClr val="333333"/>
                </a:solidFill>
                <a:effectLst/>
                <a:latin typeface="Open Sans"/>
              </a:rPr>
              <a:t/>
            </a:r>
            <a:br>
              <a:rPr lang="hu-HU" b="0" i="0" dirty="0" smtClean="0">
                <a:solidFill>
                  <a:srgbClr val="333333"/>
                </a:solidFill>
                <a:effectLst/>
                <a:latin typeface="Open Sans"/>
              </a:rPr>
            </a:br>
            <a:r>
              <a:rPr lang="hu-HU" dirty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>
                <a:solidFill>
                  <a:srgbClr val="333333"/>
                </a:solidFill>
                <a:latin typeface="Open Sans"/>
              </a:rPr>
            </a:br>
            <a:r>
              <a:rPr lang="hu-HU" dirty="0" smtClean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 smtClean="0">
                <a:solidFill>
                  <a:srgbClr val="333333"/>
                </a:solidFill>
                <a:latin typeface="Open Sans"/>
              </a:rPr>
            </a:br>
            <a:r>
              <a:rPr lang="hu-HU" dirty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>
                <a:solidFill>
                  <a:srgbClr val="333333"/>
                </a:solidFill>
                <a:latin typeface="Open Sans"/>
              </a:rPr>
            </a:br>
            <a:r>
              <a:rPr lang="hu-HU" dirty="0" smtClean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 smtClean="0">
                <a:solidFill>
                  <a:srgbClr val="333333"/>
                </a:solidFill>
                <a:latin typeface="Open Sans"/>
              </a:rPr>
            </a:br>
            <a:r>
              <a:rPr lang="hu-HU" dirty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>
                <a:solidFill>
                  <a:srgbClr val="333333"/>
                </a:solidFill>
                <a:latin typeface="Open Sans"/>
              </a:rPr>
            </a:br>
            <a:r>
              <a:rPr lang="hu-HU" dirty="0" smtClean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 smtClean="0">
                <a:solidFill>
                  <a:srgbClr val="333333"/>
                </a:solidFill>
                <a:latin typeface="Open Sans"/>
              </a:rPr>
            </a:br>
            <a:r>
              <a:rPr lang="hu-HU" dirty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>
                <a:solidFill>
                  <a:srgbClr val="333333"/>
                </a:solidFill>
                <a:latin typeface="Open Sans"/>
              </a:rPr>
            </a:br>
            <a:r>
              <a:rPr lang="hu-HU" dirty="0" smtClean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 smtClean="0">
                <a:solidFill>
                  <a:srgbClr val="333333"/>
                </a:solidFill>
                <a:latin typeface="Open Sans"/>
              </a:rPr>
            </a:br>
            <a:r>
              <a:rPr lang="hu-HU" dirty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>
                <a:solidFill>
                  <a:srgbClr val="333333"/>
                </a:solidFill>
                <a:latin typeface="Open Sans"/>
              </a:rPr>
            </a:br>
            <a:r>
              <a:rPr lang="hu-HU" dirty="0" smtClean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 smtClean="0">
                <a:solidFill>
                  <a:srgbClr val="333333"/>
                </a:solidFill>
                <a:latin typeface="Open Sans"/>
              </a:rPr>
            </a:br>
            <a:r>
              <a:rPr lang="hu-HU" dirty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>
                <a:solidFill>
                  <a:srgbClr val="333333"/>
                </a:solidFill>
                <a:latin typeface="Open Sans"/>
              </a:rPr>
            </a:br>
            <a:r>
              <a:rPr lang="hu-HU" dirty="0" smtClean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 smtClean="0">
                <a:solidFill>
                  <a:srgbClr val="333333"/>
                </a:solidFill>
                <a:latin typeface="Open Sans"/>
              </a:rPr>
            </a:br>
            <a:r>
              <a:rPr lang="hu-HU" dirty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>
                <a:solidFill>
                  <a:srgbClr val="333333"/>
                </a:solidFill>
                <a:latin typeface="Open Sans"/>
              </a:rPr>
            </a:br>
            <a:r>
              <a:rPr lang="hu-HU" dirty="0" smtClean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 smtClean="0">
                <a:solidFill>
                  <a:srgbClr val="333333"/>
                </a:solidFill>
                <a:latin typeface="Open Sans"/>
              </a:rPr>
            </a:br>
            <a:r>
              <a:rPr lang="hu-HU" dirty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>
                <a:solidFill>
                  <a:srgbClr val="333333"/>
                </a:solidFill>
                <a:latin typeface="Open Sans"/>
              </a:rPr>
            </a:br>
            <a:r>
              <a:rPr lang="hu-HU" dirty="0" smtClean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 smtClean="0">
                <a:solidFill>
                  <a:srgbClr val="333333"/>
                </a:solidFill>
                <a:latin typeface="Open Sans"/>
              </a:rPr>
            </a:br>
            <a:r>
              <a:rPr lang="hu-HU" dirty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>
                <a:solidFill>
                  <a:srgbClr val="333333"/>
                </a:solidFill>
                <a:latin typeface="Open Sans"/>
              </a:rPr>
            </a:br>
            <a:r>
              <a:rPr lang="hu-HU" dirty="0" smtClean="0">
                <a:solidFill>
                  <a:srgbClr val="333333"/>
                </a:solidFill>
                <a:latin typeface="Open Sans"/>
              </a:rPr>
              <a:t/>
            </a:r>
            <a:br>
              <a:rPr lang="hu-HU" dirty="0" smtClean="0">
                <a:solidFill>
                  <a:srgbClr val="333333"/>
                </a:solidFill>
                <a:latin typeface="Open Sans"/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sz="4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„Zöld úton Székelyföldön”</a:t>
            </a:r>
            <a:r>
              <a:rPr lang="hu-HU" sz="49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hu-HU" sz="49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hu-HU" sz="4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HAT-KP-1-2023/1-001586</a:t>
            </a:r>
            <a:br>
              <a:rPr lang="hu-HU" sz="4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hu-HU" sz="4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Tanulmányi </a:t>
            </a:r>
            <a:r>
              <a:rPr lang="hu-HU" sz="4900" dirty="0">
                <a:solidFill>
                  <a:srgbClr val="FF0000"/>
                </a:solidFill>
                <a:latin typeface="Comic Sans MS" panose="030F0702030302020204" pitchFamily="66" charset="0"/>
              </a:rPr>
              <a:t>kirándulás </a:t>
            </a:r>
            <a:r>
              <a:rPr lang="hu-HU" sz="4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hetedikeseknek</a:t>
            </a:r>
            <a:endParaRPr lang="hu-HU" sz="4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93136" y="3667433"/>
            <a:ext cx="6966942" cy="2251586"/>
          </a:xfrm>
        </p:spPr>
        <p:txBody>
          <a:bodyPr>
            <a:normAutofit fontScale="25000" lnSpcReduction="20000"/>
          </a:bodyPr>
          <a:lstStyle/>
          <a:p>
            <a:r>
              <a:rPr lang="hu-HU" sz="11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2024. </a:t>
            </a:r>
            <a:r>
              <a:rPr lang="hu-HU" sz="11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hu-HU" sz="11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ájus 13-17.</a:t>
            </a:r>
          </a:p>
          <a:p>
            <a:r>
              <a:rPr lang="hu-HU" sz="11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Gyomaendrődi Kis Bálint Általános Iskola</a:t>
            </a:r>
          </a:p>
          <a:p>
            <a:endParaRPr lang="hu-H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u-HU" sz="1140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Előkészítő óra</a:t>
            </a:r>
          </a:p>
          <a:p>
            <a:r>
              <a:rPr lang="hu-HU" sz="1140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2024. </a:t>
            </a:r>
            <a:r>
              <a:rPr lang="hu-HU" sz="114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á</a:t>
            </a:r>
            <a:r>
              <a:rPr lang="hu-HU" sz="1140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prilis 25.</a:t>
            </a:r>
          </a:p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76" y="1417518"/>
            <a:ext cx="2090871" cy="20502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74" y="4610789"/>
            <a:ext cx="3223260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kirándulás célja</a:t>
            </a:r>
            <a:endParaRPr lang="hu-H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55648" y="1335024"/>
            <a:ext cx="10259568" cy="5376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A történelmi Magyarország természeti és kulturális örökségének bemutatásával: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 a hazaszeretet és a magyarságtudat elmélyítése,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 a fenntarthatóságra nevelés, a környezettudatos gondolkodás kialakítása,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 az egészséges életmód igényének felkeltése. 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A kirándulás során tanulóink megismerik a határon túli magyarság történelmét, életét, kultúráját, a kortárscsoporttal tervezett közös program hozzájárul a magyar-magyar kapcsolatok szélesítéséhez. 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A programelemek bővítik, megerősítik és elmélyítik a diákok ismereteit, hozzájárulnak szociális kompetenciáik fejlődéséhez.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5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pályázat számokban</a:t>
            </a:r>
            <a:endParaRPr lang="hu-H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4503" y="1825625"/>
            <a:ext cx="10540181" cy="435133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Elnyert támogatás összege: 3</a:t>
            </a:r>
            <a:r>
              <a:rPr lang="hu-HU" dirty="0">
                <a:solidFill>
                  <a:srgbClr val="002060"/>
                </a:solidFill>
              </a:rPr>
              <a:t> </a:t>
            </a:r>
            <a:r>
              <a:rPr lang="hu-HU" dirty="0" smtClean="0">
                <a:solidFill>
                  <a:srgbClr val="002060"/>
                </a:solidFill>
              </a:rPr>
              <a:t>440</a:t>
            </a:r>
            <a:r>
              <a:rPr lang="hu-HU" dirty="0">
                <a:solidFill>
                  <a:srgbClr val="002060"/>
                </a:solidFill>
              </a:rPr>
              <a:t> </a:t>
            </a:r>
            <a:r>
              <a:rPr lang="hu-HU" dirty="0" smtClean="0">
                <a:solidFill>
                  <a:srgbClr val="002060"/>
                </a:solidFill>
              </a:rPr>
              <a:t>000 Ft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Diákok száma (összesen): 25 fő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Kísérők száma 3 fő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Megtett távolság: 1500 km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Napok száma: 5 nap</a:t>
            </a:r>
          </a:p>
          <a:p>
            <a:r>
              <a:rPr lang="hu-HU" dirty="0">
                <a:solidFill>
                  <a:srgbClr val="002060"/>
                </a:solidFill>
              </a:rPr>
              <a:t>Kárpát-medencei Bakancslistáról választott </a:t>
            </a:r>
            <a:r>
              <a:rPr lang="hu-HU" dirty="0" smtClean="0">
                <a:solidFill>
                  <a:srgbClr val="002060"/>
                </a:solidFill>
              </a:rPr>
              <a:t>úticélok: 2 </a:t>
            </a:r>
            <a:r>
              <a:rPr lang="hu-HU" dirty="0">
                <a:solidFill>
                  <a:srgbClr val="002060"/>
                </a:solidFill>
              </a:rPr>
              <a:t>(Csíksomlyó - kegytemplom,  Madéfalva - a madéfalvi veszedelem emlékműve)</a:t>
            </a:r>
            <a:endParaRPr lang="hu-HU" dirty="0" smtClean="0">
              <a:solidFill>
                <a:srgbClr val="002060"/>
              </a:solidFill>
            </a:endParaRPr>
          </a:p>
          <a:p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243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Előkészítő órák</a:t>
            </a:r>
            <a:endParaRPr lang="hu-H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3312" y="1825625"/>
            <a:ext cx="1049731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>
                <a:solidFill>
                  <a:srgbClr val="002060"/>
                </a:solidFill>
              </a:rPr>
              <a:t>Az előkészítő óra felépítése a pályázati kiírásban szereplő tartalmi elemekre épül, és szorosan kapcsolódik a kirándulás során meglátogatni kívánt helyszínekhez, emlékhelyekhez.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kísérő nevelők bemutatják a kirándulás programját, a tervezett tevékenységeket, a határon túli magyarok elhelyezkedésének történelmi okait, létszámát, múltjukat és </a:t>
            </a:r>
            <a:r>
              <a:rPr lang="hu-HU" dirty="0" err="1">
                <a:solidFill>
                  <a:srgbClr val="002060"/>
                </a:solidFill>
              </a:rPr>
              <a:t>jelenüket</a:t>
            </a:r>
            <a:r>
              <a:rPr lang="hu-HU" dirty="0">
                <a:solidFill>
                  <a:srgbClr val="002060"/>
                </a:solidFill>
              </a:rPr>
              <a:t>.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dirty="0" smtClean="0">
                <a:solidFill>
                  <a:srgbClr val="002060"/>
                </a:solidFill>
              </a:rPr>
              <a:t>Bemutatásra </a:t>
            </a:r>
            <a:r>
              <a:rPr lang="hu-HU" dirty="0">
                <a:solidFill>
                  <a:srgbClr val="002060"/>
                </a:solidFill>
              </a:rPr>
              <a:t>kerülnek az empatikus és toleráns viselkedés, valamint a buszos kirándulás etikai szabályai.</a:t>
            </a:r>
          </a:p>
        </p:txBody>
      </p:sp>
    </p:spTree>
    <p:extLst>
      <p:ext uri="{BB962C8B-B14F-4D97-AF65-F5344CB8AC3E}">
        <p14:creationId xmlns:p14="http://schemas.microsoft.com/office/powerpoint/2010/main" val="315615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Értékelő óra</a:t>
            </a:r>
            <a:endParaRPr lang="hu-H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5024" y="1481329"/>
            <a:ext cx="10018776" cy="46956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>
                <a:solidFill>
                  <a:srgbClr val="002060"/>
                </a:solidFill>
              </a:rPr>
              <a:t>Az értékelő órát megelőzően a gyerekek 5 csoportra szerveződve (1 csoport/1 nap) készítik el az egyes napok eseményeit részletesen bemutató anyagokat (tetszőlegesen pl. PowerPoint, transzparens stb.), </a:t>
            </a:r>
            <a:endParaRPr lang="hu-HU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002060"/>
                </a:solidFill>
              </a:rPr>
              <a:t>kiemelve </a:t>
            </a:r>
            <a:r>
              <a:rPr lang="hu-HU" dirty="0">
                <a:solidFill>
                  <a:srgbClr val="002060"/>
                </a:solidFill>
              </a:rPr>
              <a:t>a legfontosabb tartalmi elemeket, </a:t>
            </a:r>
            <a:endParaRPr lang="hu-HU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002060"/>
                </a:solidFill>
              </a:rPr>
              <a:t>az </a:t>
            </a:r>
            <a:r>
              <a:rPr lang="hu-HU" dirty="0">
                <a:solidFill>
                  <a:srgbClr val="002060"/>
                </a:solidFill>
              </a:rPr>
              <a:t>ott szerzett ismereteket, és </a:t>
            </a:r>
            <a:endParaRPr lang="hu-HU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002060"/>
                </a:solidFill>
              </a:rPr>
              <a:t>személyes </a:t>
            </a:r>
            <a:r>
              <a:rPr lang="hu-HU" dirty="0">
                <a:solidFill>
                  <a:srgbClr val="002060"/>
                </a:solidFill>
              </a:rPr>
              <a:t>élményeket, tapasztalatokat</a:t>
            </a:r>
            <a:r>
              <a:rPr lang="hu-HU" dirty="0" smtClean="0">
                <a:solidFill>
                  <a:srgbClr val="002060"/>
                </a:solidFill>
              </a:rPr>
              <a:t>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002060"/>
                </a:solidFill>
              </a:rPr>
              <a:t>majd </a:t>
            </a:r>
            <a:r>
              <a:rPr lang="hu-HU" dirty="0">
                <a:solidFill>
                  <a:srgbClr val="002060"/>
                </a:solidFill>
              </a:rPr>
              <a:t>az értékelő órán előadják társaiknak az általuk összeállított prezentációkat.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dirty="0" smtClean="0">
                <a:solidFill>
                  <a:srgbClr val="002060"/>
                </a:solidFill>
              </a:rPr>
              <a:t>Az </a:t>
            </a:r>
            <a:r>
              <a:rPr lang="hu-HU" dirty="0">
                <a:solidFill>
                  <a:srgbClr val="002060"/>
                </a:solidFill>
              </a:rPr>
              <a:t>értékelő órát beszélgetéssel </a:t>
            </a:r>
            <a:r>
              <a:rPr lang="hu-HU" dirty="0" smtClean="0">
                <a:solidFill>
                  <a:srgbClr val="002060"/>
                </a:solidFill>
              </a:rPr>
              <a:t>zárjuk.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4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Témanap</a:t>
            </a:r>
            <a:endParaRPr lang="hu-H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4752" y="1426464"/>
            <a:ext cx="9909048" cy="47504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 témanapon az osztályok (1-8. évf.) képviselői rendhagyó órákon vesznek részt. </a:t>
            </a:r>
            <a:endParaRPr lang="hu-H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Ezeken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bemutatásra kerül a Határtalanul program és iskolánk pályázata, </a:t>
            </a:r>
            <a:endParaRPr lang="hu-H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majd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 nemzeti összetartozás fogalmát járjuk körbe, ezután </a:t>
            </a:r>
            <a:endParaRPr lang="hu-H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kiránduláson résztvevő diákok élménybeszámolókat tartanak társaiknak, </a:t>
            </a:r>
            <a:endParaRPr lang="hu-H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végül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 program összegzéseként, egy a nap információira épülő játékos feladattal mérjük le a témanap eredményességét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 témanap célja, hogy a tanulók ismereteket szerezzenek a határainkon túl élő magyarság létszámáról, történelméről, jelenlegi élethelyzetéről, a történelmi Magyarország természeti, kulturális értékeiről. </a:t>
            </a:r>
          </a:p>
        </p:txBody>
      </p:sp>
    </p:spTree>
    <p:extLst>
      <p:ext uri="{BB962C8B-B14F-4D97-AF65-F5344CB8AC3E}">
        <p14:creationId xmlns:p14="http://schemas.microsoft.com/office/powerpoint/2010/main" val="363074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324" y="1387228"/>
            <a:ext cx="7651143" cy="5749026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28016" y="-292099"/>
            <a:ext cx="12063984" cy="2157476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Köszönöm a figyelmet, jó készülődést, és szép utazást kívánok!</a:t>
            </a:r>
            <a:endParaRPr lang="hu-H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63177"/>
      </p:ext>
    </p:extLst>
  </p:cSld>
  <p:clrMapOvr>
    <a:masterClrMapping/>
  </p:clrMapOvr>
</p:sld>
</file>

<file path=ppt/theme/theme1.xml><?xml version="1.0" encoding="utf-8"?>
<a:theme xmlns:a="http://schemas.openxmlformats.org/drawingml/2006/main" name="Téma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éma3" id="{8DA198E4-9B0C-4A68-B3F6-B79273166C5A}" vid="{85289AE2-6BB4-45D6-853A-4CE74C1147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Téma3</Template>
  <TotalTime>227</TotalTime>
  <Words>343</Words>
  <Application>Microsoft Office PowerPoint</Application>
  <PresentationFormat>Szélesvásznú</PresentationFormat>
  <Paragraphs>43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Open Sans</vt:lpstr>
      <vt:lpstr>Wingdings</vt:lpstr>
      <vt:lpstr>Téma3</vt:lpstr>
      <vt:lpstr>                    „Zöld úton Székelyföldön” HAT-KP-1-2023/1-001586 Tanulmányi kirándulás hetedikeseknek</vt:lpstr>
      <vt:lpstr>A kirándulás célja</vt:lpstr>
      <vt:lpstr>A pályázat számokban</vt:lpstr>
      <vt:lpstr>Előkészítő órák</vt:lpstr>
      <vt:lpstr>Értékelő óra</vt:lpstr>
      <vt:lpstr>Témanap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Kincskeresők Erdélyben  HAT-KP-1-2022/1-001321 Tanulmányi kirándulás hetedikeseknek (2022.)</dc:title>
  <dc:creator>Ágostonné Farkas Mária</dc:creator>
  <cp:lastModifiedBy>Ágostonné Farkas Mária</cp:lastModifiedBy>
  <cp:revision>13</cp:revision>
  <dcterms:created xsi:type="dcterms:W3CDTF">2023-04-09T17:01:52Z</dcterms:created>
  <dcterms:modified xsi:type="dcterms:W3CDTF">2024-07-02T10:20:53Z</dcterms:modified>
</cp:coreProperties>
</file>