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07200" cy="9939338"/>
  <p:embeddedFontLst>
    <p:embeddedFont>
      <p:font typeface="Garamond" panose="02020404030301010803" pitchFamily="18" charset="0"/>
      <p:regular r:id="rId3"/>
      <p:bold r:id="rId4"/>
      <p:italic r:id="rId5"/>
    </p:embeddedFont>
    <p:embeddedFont>
      <p:font typeface="Lazydog" panose="020B0604020202020204" charset="0"/>
      <p:regular r:id="rId6"/>
    </p:embeddedFont>
    <p:embeddedFont>
      <p:font typeface="Goudy Stout" panose="0202090407030B020401" pitchFamily="18" charset="0"/>
      <p:regular r:id="rId7"/>
    </p:embeddedFon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Baskerville Old Face" panose="02020602080505020303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0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31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kisbalint.bazis@gmail.c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A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474" y="5822102"/>
            <a:ext cx="5577460" cy="11663889"/>
          </a:xfrm>
          <a:custGeom>
            <a:avLst/>
            <a:gdLst/>
            <a:ahLst/>
            <a:cxnLst/>
            <a:rect l="l" t="t" r="r" b="b"/>
            <a:pathLst>
              <a:path w="5577460" h="11663889">
                <a:moveTo>
                  <a:pt x="0" y="0"/>
                </a:moveTo>
                <a:lnTo>
                  <a:pt x="5577460" y="0"/>
                </a:lnTo>
                <a:lnTo>
                  <a:pt x="5577460" y="11663889"/>
                </a:lnTo>
                <a:lnTo>
                  <a:pt x="0" y="1166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201648"/>
            <a:ext cx="12312185" cy="4668370"/>
          </a:xfrm>
          <a:custGeom>
            <a:avLst/>
            <a:gdLst/>
            <a:ahLst/>
            <a:cxnLst/>
            <a:rect l="l" t="t" r="r" b="b"/>
            <a:pathLst>
              <a:path w="12312185" h="4668370">
                <a:moveTo>
                  <a:pt x="0" y="0"/>
                </a:moveTo>
                <a:lnTo>
                  <a:pt x="12312185" y="0"/>
                </a:lnTo>
                <a:lnTo>
                  <a:pt x="12312185" y="4668370"/>
                </a:lnTo>
                <a:lnTo>
                  <a:pt x="0" y="4668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657332">
            <a:off x="3981452" y="15787036"/>
            <a:ext cx="13438521" cy="5095439"/>
          </a:xfrm>
          <a:custGeom>
            <a:avLst/>
            <a:gdLst/>
            <a:ahLst/>
            <a:cxnLst/>
            <a:rect l="l" t="t" r="r" b="b"/>
            <a:pathLst>
              <a:path w="13438521" h="5095439">
                <a:moveTo>
                  <a:pt x="0" y="0"/>
                </a:moveTo>
                <a:lnTo>
                  <a:pt x="13438521" y="0"/>
                </a:lnTo>
                <a:lnTo>
                  <a:pt x="13438521" y="5095439"/>
                </a:lnTo>
                <a:lnTo>
                  <a:pt x="0" y="5095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21031865">
            <a:off x="1361449" y="469711"/>
            <a:ext cx="7960604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6"/>
              </a:lnSpc>
            </a:pPr>
            <a:r>
              <a:rPr lang="hu-HU" sz="6000" dirty="0" smtClean="0">
                <a:solidFill>
                  <a:srgbClr val="A50021"/>
                </a:solidFill>
                <a:latin typeface="Goudy Stout" panose="0202090407030B020401" pitchFamily="18" charset="0"/>
                <a:ea typeface="Lazydog"/>
                <a:cs typeface="Lazydog"/>
                <a:sym typeface="Lazydog"/>
              </a:rPr>
              <a:t>Meghívó</a:t>
            </a:r>
            <a:endParaRPr lang="en-US" sz="6000" dirty="0">
              <a:solidFill>
                <a:srgbClr val="A50021"/>
              </a:solidFill>
              <a:latin typeface="Goudy Stout" panose="0202090407030B020401" pitchFamily="18" charset="0"/>
              <a:ea typeface="Lazydog"/>
              <a:cs typeface="Lazydog"/>
              <a:sym typeface="Lazydog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2616" y="2296577"/>
            <a:ext cx="12983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A </a:t>
            </a:r>
            <a:r>
              <a:rPr lang="hu-HU" sz="4000" dirty="0" err="1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Gyomaenrődi</a:t>
            </a:r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 Kis Bálint Általános Iskola, mint az Oktatási 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H</a:t>
            </a:r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ivatal bázisintézménye szeretettel meghívja Önt a „</a:t>
            </a:r>
            <a:r>
              <a:rPr lang="hu-HU" sz="400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Laternenumzug”című</a:t>
            </a:r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 </a:t>
            </a:r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  <a:ea typeface="Lazydog"/>
                <a:cs typeface="Lazydog"/>
                <a:sym typeface="Lazydog"/>
              </a:rPr>
              <a:t>programra.</a:t>
            </a:r>
            <a:endParaRPr lang="hu-HU" sz="4000" dirty="0">
              <a:solidFill>
                <a:srgbClr val="C03A4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154907" y="4645143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 rot="10800000" flipV="1">
            <a:off x="756918" y="4355578"/>
            <a:ext cx="12707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A50021"/>
                </a:solidFill>
                <a:latin typeface="Baskerville Old Face" panose="02020602080505020303" pitchFamily="18" charset="0"/>
              </a:rPr>
              <a:t>Az </a:t>
            </a:r>
            <a:r>
              <a:rPr lang="hu-HU" sz="4000" dirty="0" smtClean="0">
                <a:solidFill>
                  <a:srgbClr val="A50021"/>
                </a:solidFill>
                <a:latin typeface="Baskerville Old Face" panose="02020602080505020303" pitchFamily="18" charset="0"/>
              </a:rPr>
              <a:t>idelátogatók élményalapú, hagyományőrző </a:t>
            </a:r>
            <a:r>
              <a:rPr lang="hu-HU" sz="4000" dirty="0">
                <a:solidFill>
                  <a:srgbClr val="A50021"/>
                </a:solidFill>
                <a:latin typeface="Baskerville Old Face" panose="02020602080505020303" pitchFamily="18" charset="0"/>
              </a:rPr>
              <a:t>közösségi programon vehetnek részt, melynek célja </a:t>
            </a:r>
            <a:r>
              <a:rPr lang="hu-HU" sz="4000" dirty="0" smtClean="0">
                <a:solidFill>
                  <a:srgbClr val="A50021"/>
                </a:solidFill>
                <a:latin typeface="Baskerville Old Face" panose="02020602080505020303" pitchFamily="18" charset="0"/>
              </a:rPr>
              <a:t>a német nemzetiségi </a:t>
            </a:r>
            <a:r>
              <a:rPr lang="hu-HU" sz="4000" dirty="0">
                <a:solidFill>
                  <a:srgbClr val="A50021"/>
                </a:solidFill>
                <a:latin typeface="Baskerville Old Face" panose="02020602080505020303" pitchFamily="18" charset="0"/>
              </a:rPr>
              <a:t>néphagyományok </a:t>
            </a:r>
            <a:r>
              <a:rPr lang="hu-HU" sz="4000" dirty="0" smtClean="0">
                <a:solidFill>
                  <a:srgbClr val="A50021"/>
                </a:solidFill>
                <a:latin typeface="Baskerville Old Face" panose="02020602080505020303" pitchFamily="18" charset="0"/>
              </a:rPr>
              <a:t>megismerése.</a:t>
            </a:r>
            <a:endParaRPr lang="hu-HU" sz="4000" dirty="0">
              <a:solidFill>
                <a:srgbClr val="A5002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74817" y="6553342"/>
            <a:ext cx="960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>
                <a:solidFill>
                  <a:srgbClr val="C03A42"/>
                </a:solidFill>
                <a:latin typeface="Baskerville Old Face" panose="02020602080505020303" pitchFamily="18" charset="0"/>
              </a:rPr>
              <a:t>Dátum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: 2025. november 11. (kedd)</a:t>
            </a:r>
          </a:p>
          <a:p>
            <a:r>
              <a:rPr lang="hu-HU" sz="4000" u="sng" dirty="0">
                <a:solidFill>
                  <a:srgbClr val="C03A42"/>
                </a:solidFill>
                <a:latin typeface="Baskerville Old Face" panose="02020602080505020303" pitchFamily="18" charset="0"/>
              </a:rPr>
              <a:t>Időpont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: </a:t>
            </a:r>
            <a:r>
              <a:rPr lang="hu-HU" sz="4000" dirty="0" smtClean="0">
                <a:solidFill>
                  <a:srgbClr val="C03A42"/>
                </a:solidFill>
                <a:latin typeface="Baskerville Old Face" panose="02020602080505020303" pitchFamily="18" charset="0"/>
              </a:rPr>
              <a:t>16.30-17.30</a:t>
            </a:r>
            <a:endParaRPr lang="hu-HU" sz="4000" dirty="0">
              <a:solidFill>
                <a:srgbClr val="C03A42"/>
              </a:solidFill>
              <a:latin typeface="Baskerville Old Face" panose="02020602080505020303" pitchFamily="18" charset="0"/>
            </a:endParaRPr>
          </a:p>
          <a:p>
            <a:r>
              <a:rPr lang="hu-HU" sz="4000" u="sng" dirty="0">
                <a:solidFill>
                  <a:srgbClr val="C03A42"/>
                </a:solidFill>
                <a:latin typeface="Baskerville Old Face" panose="02020602080505020303" pitchFamily="18" charset="0"/>
              </a:rPr>
              <a:t>Helyszín: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 Gyomaendrőd, Hősök útja 45-47.</a:t>
            </a:r>
          </a:p>
          <a:p>
            <a:r>
              <a:rPr lang="hu-HU" sz="4000" u="sng" dirty="0">
                <a:solidFill>
                  <a:srgbClr val="C03A42"/>
                </a:solidFill>
                <a:latin typeface="Baskerville Old Face" panose="02020602080505020303" pitchFamily="18" charset="0"/>
              </a:rPr>
              <a:t>Kapcsolattartó: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 Csapóné Pap Zsuzsanna (bázisintézményi koordinátor)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61986" y="9987858"/>
            <a:ext cx="8897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>
                <a:solidFill>
                  <a:srgbClr val="A50021"/>
                </a:solidFill>
                <a:latin typeface="Baskerville Old Face" panose="02020602080505020303" pitchFamily="18" charset="0"/>
              </a:rPr>
              <a:t>A szakmai nap tartalma:</a:t>
            </a:r>
            <a:endParaRPr lang="hu-HU" sz="4000" dirty="0">
              <a:solidFill>
                <a:srgbClr val="A50021"/>
              </a:solidFill>
              <a:latin typeface="Baskerville Old Face" panose="02020602080505020303" pitchFamily="18" charset="0"/>
            </a:endParaRPr>
          </a:p>
          <a:p>
            <a:pPr lvl="0"/>
            <a:r>
              <a:rPr lang="hu-HU" sz="4000" dirty="0">
                <a:solidFill>
                  <a:srgbClr val="A50021"/>
                </a:solidFill>
                <a:latin typeface="Baskerville Old Face" panose="02020602080505020303" pitchFamily="18" charset="0"/>
              </a:rPr>
              <a:t>Kreatív foglakozás (lampionkészítés)</a:t>
            </a:r>
          </a:p>
          <a:p>
            <a:pPr lvl="0"/>
            <a:r>
              <a:rPr lang="hu-HU" sz="4000" dirty="0">
                <a:solidFill>
                  <a:srgbClr val="A50021"/>
                </a:solidFill>
                <a:latin typeface="Baskerville Old Face" panose="02020602080505020303" pitchFamily="18" charset="0"/>
              </a:rPr>
              <a:t>Lampionos felvonulás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211087" y="12185091"/>
            <a:ext cx="9735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A pedagógus kollégák részvételi szándékukat a </a:t>
            </a:r>
            <a:r>
              <a:rPr lang="hu-HU" sz="4000" u="sng" dirty="0">
                <a:solidFill>
                  <a:srgbClr val="C03A42"/>
                </a:solidFill>
                <a:latin typeface="Baskerville Old Face" panose="02020602080505020303" pitchFamily="18" charset="0"/>
                <a:hlinkClick r:id="rId5"/>
              </a:rPr>
              <a:t>kisbalint.bazis@gmail.com</a:t>
            </a:r>
            <a:r>
              <a:rPr lang="hu-HU" sz="4000" dirty="0">
                <a:solidFill>
                  <a:srgbClr val="C03A42"/>
                </a:solidFill>
                <a:latin typeface="Baskerville Old Face" panose="02020602080505020303" pitchFamily="18" charset="0"/>
              </a:rPr>
              <a:t> e-mail címen jelezhetik 2025. november 10-ig. </a:t>
            </a:r>
          </a:p>
        </p:txBody>
      </p:sp>
      <p:sp>
        <p:nvSpPr>
          <p:cNvPr id="15" name="Freeform 2"/>
          <p:cNvSpPr/>
          <p:nvPr/>
        </p:nvSpPr>
        <p:spPr>
          <a:xfrm>
            <a:off x="-88105" y="5734475"/>
            <a:ext cx="5577460" cy="11663889"/>
          </a:xfrm>
          <a:custGeom>
            <a:avLst/>
            <a:gdLst/>
            <a:ahLst/>
            <a:cxnLst/>
            <a:rect l="l" t="t" r="r" b="b"/>
            <a:pathLst>
              <a:path w="5577460" h="11663889">
                <a:moveTo>
                  <a:pt x="0" y="0"/>
                </a:moveTo>
                <a:lnTo>
                  <a:pt x="5577460" y="0"/>
                </a:lnTo>
                <a:lnTo>
                  <a:pt x="5577460" y="11663889"/>
                </a:lnTo>
                <a:lnTo>
                  <a:pt x="0" y="1166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6562" y="311882"/>
            <a:ext cx="2270145" cy="4746216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6114176" y="14349529"/>
            <a:ext cx="9173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A50021"/>
                </a:solidFill>
                <a:latin typeface="Baskerville Old Face" panose="02020602080505020303" pitchFamily="18" charset="0"/>
              </a:rPr>
              <a:t>Üdvözlettel: Ágostonné Farkas Mária</a:t>
            </a:r>
          </a:p>
          <a:p>
            <a:r>
              <a:rPr lang="hu-HU" sz="4000" dirty="0" smtClean="0">
                <a:solidFill>
                  <a:srgbClr val="A50021"/>
                </a:solidFill>
                <a:latin typeface="Baskerville Old Face" panose="02020602080505020303" pitchFamily="18" charset="0"/>
              </a:rPr>
              <a:t>                                 igazgató</a:t>
            </a:r>
            <a:endParaRPr lang="hu-HU" sz="4000" dirty="0">
              <a:solidFill>
                <a:srgbClr val="A5002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" name="Pictur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53" y="19257668"/>
            <a:ext cx="2399314" cy="1854780"/>
          </a:xfrm>
          <a:prstGeom prst="rect">
            <a:avLst/>
          </a:prstGeom>
        </p:spPr>
      </p:pic>
      <p:pic>
        <p:nvPicPr>
          <p:cNvPr id="19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5" y="18274002"/>
            <a:ext cx="2461085" cy="2014248"/>
          </a:xfrm>
          <a:prstGeom prst="rect">
            <a:avLst/>
          </a:prstGeom>
        </p:spPr>
      </p:pic>
      <p:pic>
        <p:nvPicPr>
          <p:cNvPr id="21" name="Kép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28" y="16212523"/>
            <a:ext cx="1776172" cy="175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5" descr="C:\Users\igh\AppData\Local\Microsoft\Windows\INetCache\Content.Word\bázis_kerek 2023-2026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35" y="17847397"/>
            <a:ext cx="2048450" cy="2101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14"/>
          <p:cNvGrpSpPr/>
          <p:nvPr/>
        </p:nvGrpSpPr>
        <p:grpSpPr>
          <a:xfrm>
            <a:off x="12777209" y="16647025"/>
            <a:ext cx="2335791" cy="3641225"/>
            <a:chOff x="-5" y="0"/>
            <a:chExt cx="1669965" cy="1733651"/>
          </a:xfrm>
        </p:grpSpPr>
        <p:grpSp>
          <p:nvGrpSpPr>
            <p:cNvPr id="25" name="Csoportba foglalás 24"/>
            <p:cNvGrpSpPr>
              <a:grpSpLocks/>
            </p:cNvGrpSpPr>
            <p:nvPr/>
          </p:nvGrpSpPr>
          <p:grpSpPr bwMode="auto">
            <a:xfrm>
              <a:off x="-5" y="627764"/>
              <a:ext cx="1669965" cy="1105887"/>
              <a:chOff x="1075222" y="1069137"/>
              <a:chExt cx="59480" cy="10191"/>
            </a:xfrm>
          </p:grpSpPr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1075223" y="1069321"/>
                <a:ext cx="59479" cy="10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195" tIns="36195" rIns="36195" bIns="36195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1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Gyomaendrődi </a:t>
                </a:r>
                <a:endParaRPr kumimoji="0" lang="hu-HU" sz="3600" b="0" i="0" u="none" strike="noStrike" kern="140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1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Kis Bálint Általános Iskola</a:t>
                </a:r>
                <a:endParaRPr kumimoji="0" lang="hu-HU" sz="3600" b="0" i="0" u="none" strike="noStrike" kern="140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 panose="05000000000000000000" pitchFamily="2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5500 Gyomaendrőd, </a:t>
                </a:r>
                <a:endParaRPr kumimoji="0" lang="hu-HU" sz="3600" b="0" i="0" u="none" strike="noStrike" kern="140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Fő út 181.</a:t>
                </a:r>
                <a:endParaRPr kumimoji="0" lang="hu-HU" sz="3600" b="0" i="0" u="none" strike="noStrike" kern="140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 panose="05000000000000000000" pitchFamily="2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kisbalint.bazis@gmail.com   </a:t>
                </a: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 panose="05000000000000000000" pitchFamily="2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hu-HU" sz="1000" b="0" i="0" u="none" strike="noStrike" kern="14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66/386-006</a:t>
                </a:r>
                <a:endParaRPr kumimoji="0" lang="hu-HU" sz="3600" b="0" i="0" u="none" strike="noStrike" kern="1400" cap="none" spc="0" normalizeH="0" baseline="0" noProof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Book Antiqua" panose="020406020503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Line 11"/>
              <p:cNvCxnSpPr>
                <a:cxnSpLocks noChangeShapeType="1"/>
              </p:cNvCxnSpPr>
              <p:nvPr/>
            </p:nvCxnSpPr>
            <p:spPr bwMode="auto">
              <a:xfrm>
                <a:off x="1075222" y="1069137"/>
                <a:ext cx="55230" cy="0"/>
              </a:xfrm>
              <a:prstGeom prst="line">
                <a:avLst/>
              </a:prstGeom>
              <a:noFill/>
              <a:ln w="22225">
                <a:gradFill>
                  <a:gsLst>
                    <a:gs pos="13000">
                      <a:srgbClr val="5B9BD5">
                        <a:lumMod val="5000"/>
                        <a:lumOff val="95000"/>
                      </a:srgbClr>
                    </a:gs>
                    <a:gs pos="28000">
                      <a:srgbClr val="4472C4">
                        <a:lumMod val="75000"/>
                      </a:srgbClr>
                    </a:gs>
                    <a:gs pos="54000">
                      <a:srgbClr val="4472C4">
                        <a:lumMod val="40000"/>
                        <a:lumOff val="60000"/>
                      </a:srgbClr>
                    </a:gs>
                    <a:gs pos="82000">
                      <a:srgbClr val="4472C4">
                        <a:lumMod val="50000"/>
                      </a:srgbClr>
                    </a:gs>
                  </a:gsLst>
                  <a:lin ang="5400000" scaled="1"/>
                </a:gra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E6CC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19" y="0"/>
              <a:ext cx="589915" cy="553720"/>
            </a:xfrm>
            <a:prstGeom prst="rect">
              <a:avLst/>
            </a:prstGeom>
          </p:spPr>
        </p:pic>
      </p:grpSp>
      <p:pic>
        <p:nvPicPr>
          <p:cNvPr id="29" name="Picture 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71" y="19082068"/>
            <a:ext cx="2076230" cy="1633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121</Words>
  <Application>Microsoft Office PowerPoint</Application>
  <PresentationFormat>Egyéni</PresentationFormat>
  <Paragraphs>19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11" baseType="lpstr">
      <vt:lpstr>Garamond</vt:lpstr>
      <vt:lpstr>Lazydog</vt:lpstr>
      <vt:lpstr>Goudy Stout</vt:lpstr>
      <vt:lpstr>Arial</vt:lpstr>
      <vt:lpstr>Times New Roman</vt:lpstr>
      <vt:lpstr>Book Antiqua</vt:lpstr>
      <vt:lpstr>Baskerville Old Face</vt:lpstr>
      <vt:lpstr>Wingdings</vt:lpstr>
      <vt:lpstr>Calibri</vt:lpstr>
      <vt:lpstr>Office Theme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Lantern Festival Illustration Poster</dc:title>
  <dc:creator>admin</dc:creator>
  <cp:lastModifiedBy>igh</cp:lastModifiedBy>
  <cp:revision>9</cp:revision>
  <cp:lastPrinted>2025-11-03T06:49:50Z</cp:lastPrinted>
  <dcterms:created xsi:type="dcterms:W3CDTF">2006-08-16T00:00:00Z</dcterms:created>
  <dcterms:modified xsi:type="dcterms:W3CDTF">2025-11-03T12:02:11Z</dcterms:modified>
  <dc:identifier>DAG3AMOyFqo</dc:identifier>
</cp:coreProperties>
</file>