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75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58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11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91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50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4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00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4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23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3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6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40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4DC43B-7ADA-445E-9744-A7253E4A27E6}" type="datetimeFigureOut">
              <a:rPr lang="hu-HU" smtClean="0"/>
              <a:t>2023. 04. 23.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283E6D-A0EA-4A50-9538-236651FD828E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9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816" y="1659576"/>
            <a:ext cx="4516580" cy="453674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4916" y="361788"/>
            <a:ext cx="10058400" cy="3566160"/>
          </a:xfrm>
        </p:spPr>
        <p:txBody>
          <a:bodyPr/>
          <a:lstStyle/>
          <a:p>
            <a:pPr algn="ctr"/>
            <a:r>
              <a:rPr lang="hu-HU" dirty="0" smtClean="0"/>
              <a:t>Határtalanul!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sz="8000" cap="none" spc="-50" dirty="0">
                <a:solidFill>
                  <a:srgbClr val="000000">
                    <a:lumMod val="85000"/>
                    <a:lumOff val="15000"/>
                  </a:srgbClr>
                </a:solidFill>
                <a:ea typeface="+mj-ea"/>
                <a:cs typeface="+mj-cs"/>
              </a:rPr>
              <a:t>Erdély </a:t>
            </a:r>
            <a:r>
              <a:rPr lang="hu-HU" sz="8000" cap="none" spc="-50" dirty="0" smtClean="0">
                <a:solidFill>
                  <a:srgbClr val="000000">
                    <a:lumMod val="85000"/>
                    <a:lumOff val="15000"/>
                  </a:srgbClr>
                </a:solidFill>
                <a:ea typeface="+mj-ea"/>
                <a:cs typeface="+mj-cs"/>
              </a:rPr>
              <a:t>múltja és jelene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302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6" y="544945"/>
            <a:ext cx="6875202" cy="52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Erdély ismét a Magyar Királyság része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altLang="hu-HU" sz="2800" dirty="0"/>
              <a:t>Az Erdéllyel való egyesülés az </a:t>
            </a:r>
            <a:r>
              <a:rPr lang="hu-HU" altLang="hu-HU" sz="2800" b="1" dirty="0"/>
              <a:t>1867-es kiegyezés</a:t>
            </a:r>
            <a:r>
              <a:rPr lang="hu-HU" altLang="hu-HU" sz="2800" dirty="0"/>
              <a:t>sel valósulhatott meg, de ekkorra a 17. század végétől osztrák segítséggel letelepülő románság hamarosan túlsúlyba került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sz="2800" b="1" dirty="0"/>
              <a:t>E</a:t>
            </a:r>
            <a:r>
              <a:rPr lang="hu-HU" altLang="hu-HU" sz="2800" b="1" dirty="0" smtClean="0"/>
              <a:t>z </a:t>
            </a:r>
            <a:r>
              <a:rPr lang="hu-HU" altLang="hu-HU" sz="2800" b="1" dirty="0"/>
              <a:t>Erdély felvirágzásának új korszaka</a:t>
            </a:r>
            <a:r>
              <a:rPr lang="hu-HU" altLang="hu-HU" sz="2800" dirty="0"/>
              <a:t>: vasutak és  közutak épültek, gyárak és  iparvállalatok létesültek, megalapították a kolozsvári tudományegyetemet (1872</a:t>
            </a:r>
            <a:r>
              <a:rPr lang="hu-HU" altLang="hu-HU" sz="2800" dirty="0" smtClean="0"/>
              <a:t>) – jogutódja a szegedi egyetem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/>
              <a:t> </a:t>
            </a:r>
            <a:r>
              <a:rPr lang="hu-HU" altLang="hu-HU" sz="2800" dirty="0" smtClean="0"/>
              <a:t>A fejlődést megtörte a </a:t>
            </a:r>
            <a:r>
              <a:rPr lang="hu-HU" altLang="hu-HU" sz="2800" dirty="0"/>
              <a:t>világháború és az azt követő </a:t>
            </a:r>
            <a:r>
              <a:rPr lang="hu-HU" altLang="hu-HU" sz="2800" b="1" dirty="0"/>
              <a:t>1920. június 4-i trianoni békeszerződés</a:t>
            </a:r>
            <a:r>
              <a:rPr lang="hu-HU" altLang="hu-HU" sz="2800" dirty="0"/>
              <a:t>, amely Erdélyt, az egykori </a:t>
            </a:r>
            <a:r>
              <a:rPr lang="hu-HU" altLang="hu-HU" sz="2800" dirty="0" err="1"/>
              <a:t>Partiumot</a:t>
            </a:r>
            <a:r>
              <a:rPr lang="hu-HU" altLang="hu-HU" sz="2800" dirty="0"/>
              <a:t> és a </a:t>
            </a:r>
            <a:r>
              <a:rPr lang="hu-HU" altLang="hu-HU" sz="2800" dirty="0" smtClean="0"/>
              <a:t>Bánság keleti </a:t>
            </a:r>
            <a:r>
              <a:rPr lang="hu-HU" altLang="hu-HU" sz="2800" dirty="0"/>
              <a:t>felét </a:t>
            </a:r>
            <a:r>
              <a:rPr lang="hu-HU" altLang="hu-HU" sz="2800" b="1" dirty="0"/>
              <a:t>Romániához </a:t>
            </a:r>
            <a:r>
              <a:rPr lang="hu-HU" altLang="hu-HU" sz="2800" dirty="0"/>
              <a:t>csatolta</a:t>
            </a:r>
          </a:p>
          <a:p>
            <a:pPr marL="0" indent="0">
              <a:buNone/>
            </a:pPr>
            <a:endParaRPr lang="hu-HU" altLang="hu-HU" sz="2800" dirty="0"/>
          </a:p>
          <a:p>
            <a:pPr marL="0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9398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09" y="193965"/>
            <a:ext cx="8742142" cy="60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6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Erdély Románia része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618" y="1845733"/>
            <a:ext cx="11536218" cy="429644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800" dirty="0"/>
              <a:t> </a:t>
            </a:r>
            <a:r>
              <a:rPr lang="hu-HU" altLang="hu-HU" sz="2800" dirty="0" smtClean="0"/>
              <a:t>1920</a:t>
            </a:r>
            <a:r>
              <a:rPr lang="hu-HU" altLang="hu-HU" sz="2800" dirty="0"/>
              <a:t>. jún. 4.:Trianon → az elcsatolt terület egészét Erdélynek nevezzük, s történetének új fejezetét </a:t>
            </a:r>
            <a:r>
              <a:rPr lang="hu-HU" altLang="hu-HU" sz="2800" dirty="0" smtClean="0"/>
              <a:t>írjuk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800" dirty="0" smtClean="0"/>
              <a:t> a 2. világháború előtt, illetve alatt néhány évre visszakaptuk a Trianonban elcsatolt területek magyarlakta részét, de ez az állapot rövid ideig tartott</a:t>
            </a:r>
            <a:endParaRPr lang="hu-HU" altLang="hu-HU" sz="28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800" dirty="0" smtClean="0"/>
              <a:t> Erdély </a:t>
            </a:r>
            <a:r>
              <a:rPr lang="hu-HU" altLang="hu-HU" sz="2800" dirty="0"/>
              <a:t>etnikai és vallási összetétele </a:t>
            </a:r>
            <a:r>
              <a:rPr lang="hu-HU" altLang="hu-HU" sz="2800" dirty="0" smtClean="0"/>
              <a:t>megváltozott: gyakorlatilag </a:t>
            </a:r>
            <a:r>
              <a:rPr lang="hu-HU" altLang="hu-HU" sz="2800" dirty="0"/>
              <a:t>eltűnt az autonómiáját, identitását nyolc évszázadon át folyamatosan őrző félmilliós szászság és a sváb németség </a:t>
            </a:r>
            <a:r>
              <a:rPr lang="hu-HU" altLang="hu-HU" sz="2800" dirty="0" smtClean="0"/>
              <a:t>is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800" dirty="0"/>
              <a:t> </a:t>
            </a:r>
            <a:r>
              <a:rPr lang="hu-HU" altLang="hu-HU" sz="2800" dirty="0" smtClean="0"/>
              <a:t>jelentősen </a:t>
            </a:r>
            <a:r>
              <a:rPr lang="hu-HU" altLang="hu-HU" sz="2800" dirty="0"/>
              <a:t>csökkent Erdélyben a magyarság aránya </a:t>
            </a:r>
            <a:r>
              <a:rPr lang="hu-HU" altLang="hu-HU" sz="2800" dirty="0" smtClean="0"/>
              <a:t>is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800" dirty="0"/>
              <a:t> a magyar egyetemen és a magyar tanintézmények tetemes részében az oktatást román tannyelvűvé tették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altLang="hu-HU" sz="2800" dirty="0" smtClean="0"/>
              <a:t> </a:t>
            </a:r>
            <a:r>
              <a:rPr lang="hu-HU" altLang="hu-HU" sz="2800" dirty="0"/>
              <a:t>a hivatalos román népszámlálási statisztikák </a:t>
            </a:r>
            <a:r>
              <a:rPr lang="hu-HU" altLang="hu-HU" sz="2800" dirty="0" smtClean="0"/>
              <a:t>szerint </a:t>
            </a:r>
            <a:r>
              <a:rPr lang="hu-HU" altLang="hu-HU" sz="2800" b="1" dirty="0" smtClean="0">
                <a:solidFill>
                  <a:srgbClr val="FF0000"/>
                </a:solidFill>
              </a:rPr>
              <a:t>1,5 </a:t>
            </a:r>
            <a:r>
              <a:rPr lang="hu-HU" altLang="hu-HU" sz="2800" b="1" dirty="0">
                <a:solidFill>
                  <a:srgbClr val="FF0000"/>
                </a:solidFill>
              </a:rPr>
              <a:t>millió magyar él Erdélyben.</a:t>
            </a:r>
            <a:r>
              <a:rPr lang="hu-HU" altLang="hu-HU" sz="2800" dirty="0"/>
              <a:t> Közülük közel háromnegyed millió, a magyarok 40%-a él a Székelyföldön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u-HU" altLang="hu-HU" sz="2800" dirty="0"/>
          </a:p>
          <a:p>
            <a:pPr marL="0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2492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4815"/>
          </a:xfrm>
        </p:spPr>
        <p:txBody>
          <a:bodyPr/>
          <a:lstStyle/>
          <a:p>
            <a:r>
              <a:rPr lang="hu-HU" dirty="0" smtClean="0"/>
              <a:t>Székelyföld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273" y="1071418"/>
            <a:ext cx="7001163" cy="50245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 </a:t>
            </a:r>
            <a:r>
              <a:rPr lang="hu-HU" altLang="hu-H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az itt élő magyarok csaknem teljesen zárt magyar nyelvtömböt 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alkotnak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 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számuk 800 </a:t>
            </a:r>
            <a:r>
              <a:rPr lang="hu-HU" altLang="hu-H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ezer körül 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lehet (2011)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 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megyék: Hargita, Maros, </a:t>
            </a:r>
            <a:r>
              <a:rPr lang="hu-HU" altLang="hu-H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Kovászna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, </a:t>
            </a:r>
            <a:r>
              <a:rPr lang="hu-HU" altLang="hu-H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Bákó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, Brassó, </a:t>
            </a:r>
            <a:r>
              <a:rPr lang="hu-HU" altLang="hu-H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Neamt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 (18 város, 134 község)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 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nagyvárosok: Marosvásárhely, Sepsiszentgyörgy, Csíkszereda</a:t>
            </a:r>
            <a:endParaRPr lang="hu-HU" altLang="hu-H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 </a:t>
            </a:r>
            <a:r>
              <a:rPr lang="hu-HU" altLang="hu-H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az általuk lakott terület jó része 1952—1968 között </a:t>
            </a:r>
            <a:r>
              <a:rPr lang="hu-HU" altLang="hu-H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Magyar Autonóm Tartomány</a:t>
            </a:r>
            <a:r>
              <a:rPr lang="hu-HU" altLang="hu-H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ként szerepelt a román közigazgatásban és a térképeken, de 1968-ban a Székelyföld névleges magyar autonómiáját 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megszüntették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 </a:t>
            </a:r>
            <a:r>
              <a:rPr lang="hu-HU" altLang="hu-H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változás az 1989. december végi forradalom, vagyis a </a:t>
            </a:r>
            <a:r>
              <a:rPr lang="hu-HU" altLang="hu-HU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Ceauşescu</a:t>
            </a:r>
            <a:r>
              <a:rPr lang="hu-HU" altLang="hu-H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-diktatúra megdöntése után következett </a:t>
            </a:r>
            <a:r>
              <a:rPr lang="hu-HU" altLang="hu-H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j-ea"/>
                <a:cs typeface="+mj-cs"/>
              </a:rPr>
              <a:t>be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509" y="2328524"/>
            <a:ext cx="4535817" cy="34201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092" y="434109"/>
            <a:ext cx="2764990" cy="17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nemzeti összetartozás napja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sz="2800" dirty="0"/>
              <a:t>A trianoni tragédiára emlékezve </a:t>
            </a:r>
            <a:r>
              <a:rPr lang="hu-HU" sz="2800" dirty="0">
                <a:solidFill>
                  <a:srgbClr val="FF0000"/>
                </a:solidFill>
              </a:rPr>
              <a:t>június 4-ét </a:t>
            </a:r>
            <a:r>
              <a:rPr lang="hu-HU" sz="2800" dirty="0"/>
              <a:t>a Magyar Országgyűlés 2010-ben a nemzeti összetartozás napjává nyilvánította.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sz="2800" dirty="0"/>
              <a:t>Az Országgyűlés a törvény elfogadásával kinyilvánította: „a több állam fennhatósága alá vetett magyarság minden tagja és közössége része az egységes magyar nemzetnek.”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8714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Trianon emlékezete…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Hatvan városának közterületén…</a:t>
            </a:r>
            <a:endParaRPr lang="hu-HU" sz="1800" dirty="0"/>
          </a:p>
        </p:txBody>
      </p:sp>
      <p:pic>
        <p:nvPicPr>
          <p:cNvPr id="11" name="Kép helye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037" b="23037"/>
          <a:stretch>
            <a:fillRect/>
          </a:stretch>
        </p:blipFill>
        <p:spPr>
          <a:xfrm>
            <a:off x="1385587" y="166254"/>
            <a:ext cx="8839068" cy="356338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17" y="1693951"/>
            <a:ext cx="4913802" cy="312142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86" y="860473"/>
            <a:ext cx="3048264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1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3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3" y="874220"/>
            <a:ext cx="5098473" cy="37813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40" y="563246"/>
            <a:ext cx="5521079" cy="5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4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Erdély – </a:t>
            </a:r>
            <a:r>
              <a:rPr lang="hu-HU" dirty="0"/>
              <a:t>T</a:t>
            </a:r>
            <a:r>
              <a:rPr lang="hu-HU" dirty="0" smtClean="0"/>
              <a:t>ranssylvania – </a:t>
            </a:r>
            <a:r>
              <a:rPr lang="hu-HU" dirty="0" err="1"/>
              <a:t>S</a:t>
            </a:r>
            <a:r>
              <a:rPr lang="hu-HU" dirty="0" err="1" smtClean="0"/>
              <a:t>iebenbürgen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8278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Kelet-Közép-Európa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a Kárpát-medence keleti területén fekszik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Románia </a:t>
            </a:r>
            <a:r>
              <a:rPr lang="hu-HU" dirty="0" smtClean="0"/>
              <a:t>területéhez tartozik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Ma már csak történelmi hagyományai és sajátos kultúrája miatt tekinthető </a:t>
            </a:r>
            <a:r>
              <a:rPr lang="hu-HU" dirty="0" smtClean="0"/>
              <a:t>önállónak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16 megye összessége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Erdély + Partium + Kelet-Bánság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Királyhágó = „Erdély kapuja”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smtClean="0"/>
              <a:t>1920-ig a Magyar Királyság részét képezte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297680"/>
            <a:ext cx="1600200" cy="18478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573" y="4659630"/>
            <a:ext cx="16002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Korszakok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Magyar Királyság része (1526-ig)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 </a:t>
            </a:r>
            <a:r>
              <a:rPr lang="hu-HU" sz="2800" dirty="0" smtClean="0"/>
              <a:t>Önálló Erdélyi fejedelemség (1526-1686)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 </a:t>
            </a:r>
            <a:r>
              <a:rPr lang="hu-HU" sz="2800" dirty="0" smtClean="0"/>
              <a:t>A török kiűzése után (1686-1867)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 </a:t>
            </a:r>
            <a:r>
              <a:rPr lang="hu-HU" sz="2800" dirty="0" smtClean="0"/>
              <a:t>Erdély a dualizmus korában (1867-1920)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 </a:t>
            </a:r>
            <a:r>
              <a:rPr lang="hu-HU" sz="2800" dirty="0" smtClean="0"/>
              <a:t>Trianon után (1920-tól napjainkig)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95302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8161"/>
          </a:xfrm>
        </p:spPr>
        <p:txBody>
          <a:bodyPr/>
          <a:lstStyle/>
          <a:p>
            <a:r>
              <a:rPr lang="hu-HU" dirty="0" smtClean="0"/>
              <a:t>Erdély a Magyar </a:t>
            </a:r>
            <a:r>
              <a:rPr lang="hu-HU" dirty="0"/>
              <a:t>K</a:t>
            </a:r>
            <a:r>
              <a:rPr lang="hu-HU" dirty="0" smtClean="0"/>
              <a:t>irályság része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810326"/>
            <a:ext cx="11554691" cy="44990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>
                <a:solidFill>
                  <a:srgbClr val="FF0000"/>
                </a:solidFill>
              </a:rPr>
              <a:t> Honfoglalás </a:t>
            </a:r>
            <a:r>
              <a:rPr lang="hu-HU" altLang="hu-HU" sz="2800" b="1" dirty="0"/>
              <a:t>(</a:t>
            </a:r>
            <a:r>
              <a:rPr lang="hu-HU" altLang="hu-HU" sz="2800" b="1" dirty="0" smtClean="0"/>
              <a:t>895-900</a:t>
            </a:r>
            <a:r>
              <a:rPr lang="hu-HU" altLang="hu-HU" sz="2800" b="1" dirty="0"/>
              <a:t>)</a:t>
            </a:r>
            <a:r>
              <a:rPr lang="hu-HU" altLang="hu-HU" sz="2800" dirty="0"/>
              <a:t> – a magyarság bevonulása a Kárpát-medencébe a Vereckei-hágón és Erdélyen </a:t>
            </a:r>
            <a:r>
              <a:rPr lang="hu-HU" altLang="hu-HU" sz="2800" dirty="0" smtClean="0"/>
              <a:t>keresztül történt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/>
              <a:t> </a:t>
            </a:r>
            <a:r>
              <a:rPr lang="hu-HU" altLang="hu-HU" sz="2800" b="1" dirty="0"/>
              <a:t>Erdély </a:t>
            </a:r>
            <a:r>
              <a:rPr lang="hu-HU" altLang="hu-HU" sz="2800" dirty="0"/>
              <a:t>(korábban </a:t>
            </a:r>
            <a:r>
              <a:rPr lang="hu-HU" altLang="hu-HU" sz="2800" b="1" dirty="0"/>
              <a:t>Erdőelve, </a:t>
            </a:r>
            <a:r>
              <a:rPr lang="hu-HU" altLang="hu-HU" sz="2800" dirty="0"/>
              <a:t>latinul </a:t>
            </a:r>
            <a:r>
              <a:rPr lang="hu-HU" altLang="hu-HU" sz="2800" b="1" dirty="0"/>
              <a:t>Transsylvania</a:t>
            </a:r>
            <a:r>
              <a:rPr lang="hu-HU" altLang="hu-HU" sz="2800" dirty="0"/>
              <a:t>) néven ismert </a:t>
            </a:r>
            <a:r>
              <a:rPr lang="hu-HU" altLang="hu-HU" sz="2800" b="1" dirty="0"/>
              <a:t>tartomány</a:t>
            </a:r>
            <a:r>
              <a:rPr lang="hu-HU" altLang="hu-HU" sz="2800" dirty="0"/>
              <a:t>t </a:t>
            </a:r>
            <a:r>
              <a:rPr lang="hu-HU" altLang="hu-HU" sz="2800" dirty="0">
                <a:solidFill>
                  <a:srgbClr val="FF0000"/>
                </a:solidFill>
              </a:rPr>
              <a:t>Szent István </a:t>
            </a:r>
            <a:r>
              <a:rPr lang="hu-HU" altLang="hu-HU" sz="2800" dirty="0"/>
              <a:t>a Királyhágón túl, az Erdélyi-középhegység, a Keleti- és a Déli-Kárpátok között alakította ki. </a:t>
            </a: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/>
              <a:t> </a:t>
            </a:r>
            <a:r>
              <a:rPr lang="hu-HU" altLang="hu-HU" sz="2800" b="1" dirty="0">
                <a:solidFill>
                  <a:srgbClr val="FF0000"/>
                </a:solidFill>
              </a:rPr>
              <a:t>Hét vármegyét</a:t>
            </a:r>
            <a:r>
              <a:rPr lang="hu-HU" altLang="hu-HU" sz="2800" dirty="0">
                <a:solidFill>
                  <a:srgbClr val="FF0000"/>
                </a:solidFill>
              </a:rPr>
              <a:t> </a:t>
            </a:r>
            <a:r>
              <a:rPr lang="hu-HU" altLang="hu-HU" sz="2800" dirty="0"/>
              <a:t>hozott itt létre — Belső-Szolnok, Doboka, Fehér, Hunyad, Küküllő, Kolozs és Torda vármegyéket — melyek szimbólumai szerepelnek Erdély címerében. Ebből ered </a:t>
            </a:r>
            <a:r>
              <a:rPr lang="hu-HU" altLang="hu-HU" sz="2800" dirty="0" err="1"/>
              <a:t>Siebenbürgen</a:t>
            </a:r>
            <a:r>
              <a:rPr lang="hu-HU" altLang="hu-HU" sz="2800" dirty="0"/>
              <a:t> (Hétvárország), a tartomány német elnevezése is.</a:t>
            </a:r>
          </a:p>
          <a:p>
            <a:pPr marL="0" indent="0">
              <a:buNone/>
            </a:pPr>
            <a:endParaRPr lang="hu-HU" altLang="hu-HU" sz="2800" dirty="0"/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 marL="0" indent="0">
              <a:buNone/>
            </a:pPr>
            <a:endParaRPr lang="hu-HU" altLang="hu-HU" sz="28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750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Erdély a Magyar </a:t>
            </a:r>
            <a:r>
              <a:rPr lang="hu-HU" dirty="0"/>
              <a:t>K</a:t>
            </a:r>
            <a:r>
              <a:rPr lang="hu-HU" dirty="0" smtClean="0"/>
              <a:t>irályság része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dirty="0" smtClean="0"/>
              <a:t> </a:t>
            </a:r>
            <a:r>
              <a:rPr lang="hu-HU" altLang="hu-HU" sz="2800" dirty="0"/>
              <a:t>v</a:t>
            </a:r>
            <a:r>
              <a:rPr lang="hu-HU" altLang="hu-HU" sz="2800" dirty="0" smtClean="0"/>
              <a:t>ezetője: </a:t>
            </a:r>
            <a:r>
              <a:rPr lang="hu-HU" altLang="hu-HU" sz="2800" b="1" dirty="0" smtClean="0"/>
              <a:t>gyula</a:t>
            </a:r>
            <a:r>
              <a:rPr lang="hu-HU" altLang="hu-HU" sz="2800" dirty="0" smtClean="0"/>
              <a:t>, később az </a:t>
            </a:r>
            <a:r>
              <a:rPr lang="hu-HU" altLang="hu-HU" sz="2800" b="1" dirty="0" smtClean="0"/>
              <a:t>erélyi vajda </a:t>
            </a:r>
            <a:r>
              <a:rPr lang="hu-HU" altLang="hu-HU" sz="2800" dirty="0" smtClean="0"/>
              <a:t>(az </a:t>
            </a:r>
            <a:r>
              <a:rPr lang="hu-HU" altLang="hu-HU" sz="2800" dirty="0"/>
              <a:t>ország második </a:t>
            </a:r>
            <a:r>
              <a:rPr lang="hu-HU" altLang="hu-HU" sz="2800" dirty="0" smtClean="0"/>
              <a:t>főméltósága)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 központja </a:t>
            </a:r>
            <a:r>
              <a:rPr lang="hu-HU" altLang="hu-HU" sz="2800" dirty="0"/>
              <a:t>1003-tól </a:t>
            </a:r>
            <a:r>
              <a:rPr lang="hu-HU" altLang="hu-HU" sz="2800" b="1" dirty="0"/>
              <a:t>Gyulafehérvár </a:t>
            </a:r>
            <a:r>
              <a:rPr lang="hu-HU" altLang="hu-HU" sz="2800" dirty="0"/>
              <a:t>lett. Pár évszázaddal később a központ szerepkörét </a:t>
            </a:r>
            <a:r>
              <a:rPr lang="hu-HU" altLang="hu-HU" sz="2800" b="1" dirty="0"/>
              <a:t>Kolozsvár </a:t>
            </a:r>
            <a:r>
              <a:rPr lang="hu-HU" altLang="hu-HU" sz="2800" dirty="0"/>
              <a:t>vette át</a:t>
            </a:r>
            <a:r>
              <a:rPr lang="hu-HU" altLang="hu-HU" sz="2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/>
              <a:t> </a:t>
            </a:r>
            <a:r>
              <a:rPr lang="hu-HU" altLang="hu-HU" sz="2800" dirty="0" smtClean="0"/>
              <a:t>lakói a középkorban: magyarok, székelyek, szászok és románok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/>
              <a:t> </a:t>
            </a:r>
            <a:r>
              <a:rPr lang="hu-HU" altLang="hu-HU" sz="2800" dirty="0" smtClean="0"/>
              <a:t>a mohácsi csata után a Magyar Királyság szétesett</a:t>
            </a:r>
            <a:endParaRPr lang="hu-HU" alt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657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Erdély – önálló fejedelemség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800" dirty="0" smtClean="0">
                <a:solidFill>
                  <a:srgbClr val="FF0000"/>
                </a:solidFill>
              </a:rPr>
              <a:t>Buda </a:t>
            </a:r>
            <a:r>
              <a:rPr lang="hu-HU" altLang="hu-HU" sz="2800" dirty="0">
                <a:solidFill>
                  <a:srgbClr val="FF0000"/>
                </a:solidFill>
              </a:rPr>
              <a:t>elfoglalása után</a:t>
            </a:r>
            <a:r>
              <a:rPr lang="hu-HU" altLang="hu-HU" sz="2800" dirty="0"/>
              <a:t> (1541) - a török uralom alatt, 1542-1687 között </a:t>
            </a:r>
            <a:r>
              <a:rPr lang="hu-HU" altLang="hu-HU" sz="2800" dirty="0" smtClean="0"/>
              <a:t>– </a:t>
            </a:r>
            <a:r>
              <a:rPr lang="hu-HU" altLang="hu-HU" sz="2800" dirty="0" smtClean="0">
                <a:solidFill>
                  <a:srgbClr val="FF0000"/>
                </a:solidFill>
              </a:rPr>
              <a:t>önálló </a:t>
            </a:r>
            <a:r>
              <a:rPr lang="hu-HU" altLang="hu-HU" sz="2800" dirty="0">
                <a:solidFill>
                  <a:srgbClr val="FF0000"/>
                </a:solidFill>
              </a:rPr>
              <a:t>fejedelemségként</a:t>
            </a:r>
            <a:r>
              <a:rPr lang="hu-HU" altLang="hu-HU" sz="2800" dirty="0"/>
              <a:t> létezett tovább, a lényeges kérdésekben megőrizve szabadságát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>
                <a:solidFill>
                  <a:srgbClr val="FF0000"/>
                </a:solidFill>
              </a:rPr>
              <a:t> </a:t>
            </a:r>
            <a:r>
              <a:rPr lang="hu-HU" altLang="hu-HU" sz="2800" dirty="0"/>
              <a:t>az önálló magyar államiságnak, a magyar érdekek védelmének és a magyar kultúra fejlődésének fellegvára lett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>
                <a:solidFill>
                  <a:srgbClr val="FF0000"/>
                </a:solidFill>
              </a:rPr>
              <a:t> </a:t>
            </a:r>
            <a:r>
              <a:rPr lang="hu-HU" altLang="hu-HU" sz="2800" dirty="0"/>
              <a:t>Területe ekkor néhány tiszántúli vármegyével (Arad, Békés, Bihar, Csanád, Közép-Szolnok, Zaránd, illetve később Kraszna, Máramaros, Szatmár, Szabolcs, Bereg, Ugocsa), a </a:t>
            </a:r>
            <a:r>
              <a:rPr lang="hu-HU" altLang="hu-HU" sz="2800" dirty="0" err="1"/>
              <a:t>Partiumnak</a:t>
            </a:r>
            <a:r>
              <a:rPr lang="hu-HU" altLang="hu-HU" sz="2800" dirty="0"/>
              <a:t> nevezett magyarországi részekkel bővült </a:t>
            </a: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/>
              <a:t> </a:t>
            </a:r>
            <a:r>
              <a:rPr lang="hu-HU" altLang="hu-HU" sz="2800" dirty="0" smtClean="0"/>
              <a:t>az egyesítési tervek kiindulópontja</a:t>
            </a:r>
            <a:endParaRPr lang="hu-HU" altLang="hu-HU" sz="2800" dirty="0"/>
          </a:p>
          <a:p>
            <a:pPr marL="0" indent="0">
              <a:buNone/>
            </a:pP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445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Erdély – önálló fejedelemség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0364" y="1845733"/>
            <a:ext cx="9107920" cy="44165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 </a:t>
            </a:r>
            <a:r>
              <a:rPr lang="hu-HU" altLang="hu-HU" sz="2800" b="1" dirty="0"/>
              <a:t>Bocskai István</a:t>
            </a:r>
            <a:r>
              <a:rPr lang="hu-HU" altLang="hu-HU" sz="2800" dirty="0"/>
              <a:t> és </a:t>
            </a:r>
            <a:r>
              <a:rPr lang="hu-HU" altLang="hu-HU" sz="2800" b="1" dirty="0"/>
              <a:t>II. Rákóczi Ferenc</a:t>
            </a:r>
            <a:r>
              <a:rPr lang="hu-HU" altLang="hu-HU" sz="2800" dirty="0"/>
              <a:t> Erdély fejedelmeként vívták a magyar szabadságharcot a Habsburgokkal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altLang="hu-HU" sz="2800" b="1" dirty="0"/>
              <a:t>Báthori István</a:t>
            </a:r>
            <a:r>
              <a:rPr lang="hu-HU" altLang="hu-HU" sz="2800" dirty="0"/>
              <a:t> fejedelem korában a törvényeket is magyarul alkották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altLang="hu-HU" sz="2800" dirty="0"/>
              <a:t>Kolozsvárott jezsuita főiskolát </a:t>
            </a:r>
            <a:r>
              <a:rPr lang="hu-HU" altLang="hu-HU" sz="2800" dirty="0" smtClean="0"/>
              <a:t>alapítottak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 Kolozsvárott</a:t>
            </a:r>
            <a:r>
              <a:rPr lang="hu-HU" altLang="hu-HU" sz="2800" dirty="0"/>
              <a:t>, Brassóban és </a:t>
            </a:r>
            <a:r>
              <a:rPr lang="hu-HU" altLang="hu-HU" sz="2800" dirty="0" err="1"/>
              <a:t>Szebenben</a:t>
            </a:r>
            <a:r>
              <a:rPr lang="hu-HU" altLang="hu-HU" sz="2800" dirty="0"/>
              <a:t> nyomdák </a:t>
            </a:r>
            <a:r>
              <a:rPr lang="hu-HU" altLang="hu-HU" sz="2800" dirty="0" smtClean="0"/>
              <a:t>működtek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/>
              <a:t> </a:t>
            </a:r>
            <a:r>
              <a:rPr lang="hu-HU" altLang="hu-HU" sz="2800" dirty="0" smtClean="0"/>
              <a:t>virágzott </a:t>
            </a:r>
            <a:r>
              <a:rPr lang="hu-HU" altLang="hu-HU" sz="2800" dirty="0"/>
              <a:t>a humanista irodalom, sok erdélyi diák tanult külföldi </a:t>
            </a:r>
            <a:r>
              <a:rPr lang="hu-HU" altLang="hu-HU" sz="2800" dirty="0" smtClean="0"/>
              <a:t>egyetemeken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/>
              <a:t> A „bölcs” fejedelem, </a:t>
            </a:r>
            <a:r>
              <a:rPr lang="hu-HU" altLang="hu-HU" sz="2800" b="1" dirty="0"/>
              <a:t>Bethlen Gábor</a:t>
            </a:r>
            <a:r>
              <a:rPr lang="hu-HU" altLang="hu-HU" sz="2800" dirty="0"/>
              <a:t> (1613-1629) és </a:t>
            </a:r>
            <a:r>
              <a:rPr lang="hu-HU" altLang="hu-HU" sz="2800" b="1" dirty="0"/>
              <a:t>I. Rákóczi György</a:t>
            </a:r>
            <a:r>
              <a:rPr lang="hu-HU" altLang="hu-HU" sz="2800" dirty="0"/>
              <a:t> (1630-1648) uralkodása pedig elhozta Erdély felvirágzását, aranykorát</a:t>
            </a:r>
          </a:p>
          <a:p>
            <a:pPr marL="0" indent="0">
              <a:buNone/>
            </a:pPr>
            <a:endParaRPr lang="hu-HU" altLang="hu-HU" sz="2800" dirty="0"/>
          </a:p>
          <a:p>
            <a:pPr>
              <a:buFont typeface="Wingdings" panose="05000000000000000000" pitchFamily="2" charset="2"/>
              <a:buChar char="§"/>
            </a:pP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284" y="2150196"/>
            <a:ext cx="2381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2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5033"/>
          </a:xfrm>
        </p:spPr>
        <p:txBody>
          <a:bodyPr/>
          <a:lstStyle/>
          <a:p>
            <a:r>
              <a:rPr lang="hu-HU" dirty="0" smtClean="0"/>
              <a:t>Erdély a török kiűzése után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0" y="1845733"/>
            <a:ext cx="7998691" cy="4370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altLang="hu-HU" sz="2800" dirty="0"/>
              <a:t>Erdély és a magyarországi részek visszakerültek a király hatáskörébe, de Erdélyt a király közvetlenül Bécsből irányította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altLang="hu-HU" sz="2800" dirty="0"/>
              <a:t>Tehát </a:t>
            </a:r>
            <a:r>
              <a:rPr lang="hu-HU" altLang="hu-HU" sz="2800" b="1" dirty="0"/>
              <a:t>Erdély és Magyarország egy királyságon belül két </a:t>
            </a:r>
            <a:r>
              <a:rPr lang="hu-HU" altLang="hu-HU" sz="2800" b="1" dirty="0" smtClean="0"/>
              <a:t>ország/terület </a:t>
            </a:r>
            <a:r>
              <a:rPr lang="hu-HU" altLang="hu-HU" sz="2800" b="1" dirty="0"/>
              <a:t>maradt</a:t>
            </a:r>
            <a:r>
              <a:rPr lang="hu-HU" altLang="hu-HU" sz="2800" dirty="0"/>
              <a:t>, ezért követelték 1848-ban az Erdéllyel való </a:t>
            </a:r>
            <a:r>
              <a:rPr lang="hu-HU" altLang="hu-HU" sz="2800" dirty="0" smtClean="0"/>
              <a:t>egyesülést (Unió)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/>
              <a:t> A magyar forradalom és szabadságharc végső csatáit e tájon vívta  Bem apó, Gábor Áron, Segesvár közelében halt hősi halált Petőfi Sándor, Aradon a 13 hős tábornok</a:t>
            </a:r>
          </a:p>
          <a:p>
            <a:pPr marL="0" indent="0">
              <a:buNone/>
            </a:pPr>
            <a:endParaRPr lang="hu-HU" altLang="hu-HU" sz="2800" dirty="0"/>
          </a:p>
          <a:p>
            <a:pPr>
              <a:buFont typeface="Wingdings" panose="05000000000000000000" pitchFamily="2" charset="2"/>
              <a:buChar char="§"/>
            </a:pP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691" y="3038764"/>
            <a:ext cx="1214978" cy="162695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928" y="2229318"/>
            <a:ext cx="959692" cy="174221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098" y="4544291"/>
            <a:ext cx="1045824" cy="14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086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ív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</TotalTime>
  <Words>862</Words>
  <Application>Microsoft Office PowerPoint</Application>
  <PresentationFormat>Szélesvásznú</PresentationFormat>
  <Paragraphs>69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Verdana</vt:lpstr>
      <vt:lpstr>Wingdings</vt:lpstr>
      <vt:lpstr>Retrospektív</vt:lpstr>
      <vt:lpstr>Határtalanul!   </vt:lpstr>
      <vt:lpstr>PowerPoint-bemutató</vt:lpstr>
      <vt:lpstr>Erdély – Transsylvania – Siebenbürgen</vt:lpstr>
      <vt:lpstr>Korszakok</vt:lpstr>
      <vt:lpstr>Erdély a Magyar Királyság része</vt:lpstr>
      <vt:lpstr>Erdély a Magyar Királyság része</vt:lpstr>
      <vt:lpstr>Erdély – önálló fejedelemség</vt:lpstr>
      <vt:lpstr>Erdély – önálló fejedelemség</vt:lpstr>
      <vt:lpstr>Erdély a török kiűzése után</vt:lpstr>
      <vt:lpstr>PowerPoint-bemutató</vt:lpstr>
      <vt:lpstr>Erdély ismét a Magyar Királyság része</vt:lpstr>
      <vt:lpstr>PowerPoint-bemutató</vt:lpstr>
      <vt:lpstr>Erdély Románia része</vt:lpstr>
      <vt:lpstr>Székelyföld</vt:lpstr>
      <vt:lpstr>A nemzeti összetartozás napja</vt:lpstr>
      <vt:lpstr>Trianon emlékezete…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Határtalanul! Előkészítő órák  Erdély történelme</dc:title>
  <dc:creator>Forgácsné Gyetvai Krisztina</dc:creator>
  <cp:lastModifiedBy>Forgácsné Gyetvai Krisztina</cp:lastModifiedBy>
  <cp:revision>22</cp:revision>
  <dcterms:created xsi:type="dcterms:W3CDTF">2019-04-28T13:29:37Z</dcterms:created>
  <dcterms:modified xsi:type="dcterms:W3CDTF">2023-04-23T15:42:44Z</dcterms:modified>
</cp:coreProperties>
</file>