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3C10-3431-4EB4-A717-DD1A817443FA}" type="datetimeFigureOut">
              <a:rPr lang="hu-HU" smtClean="0"/>
              <a:t>2023.06.13.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E77-E813-43AF-946F-241ECE84F9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428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3C10-3431-4EB4-A717-DD1A817443FA}" type="datetimeFigureOut">
              <a:rPr lang="hu-HU" smtClean="0"/>
              <a:t>2023.06.13.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E77-E813-43AF-946F-241ECE84F9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75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3C10-3431-4EB4-A717-DD1A817443FA}" type="datetimeFigureOut">
              <a:rPr lang="hu-HU" smtClean="0"/>
              <a:t>2023.06.13.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E77-E813-43AF-946F-241ECE84F92C}" type="slidenum">
              <a:rPr lang="hu-HU" smtClean="0"/>
              <a:t>‹#›</a:t>
            </a:fld>
            <a:endParaRPr lang="hu-H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8962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3C10-3431-4EB4-A717-DD1A817443FA}" type="datetimeFigureOut">
              <a:rPr lang="hu-HU" smtClean="0"/>
              <a:t>2023.06.13.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E77-E813-43AF-946F-241ECE84F9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8610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3C10-3431-4EB4-A717-DD1A817443FA}" type="datetimeFigureOut">
              <a:rPr lang="hu-HU" smtClean="0"/>
              <a:t>2023.06.13.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E77-E813-43AF-946F-241ECE84F92C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3983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3C10-3431-4EB4-A717-DD1A817443FA}" type="datetimeFigureOut">
              <a:rPr lang="hu-HU" smtClean="0"/>
              <a:t>2023.06.13.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E77-E813-43AF-946F-241ECE84F9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3519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3C10-3431-4EB4-A717-DD1A817443FA}" type="datetimeFigureOut">
              <a:rPr lang="hu-HU" smtClean="0"/>
              <a:t>2023.06.13.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E77-E813-43AF-946F-241ECE84F9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1593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3C10-3431-4EB4-A717-DD1A817443FA}" type="datetimeFigureOut">
              <a:rPr lang="hu-HU" smtClean="0"/>
              <a:t>2023.06.13.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E77-E813-43AF-946F-241ECE84F9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959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3C10-3431-4EB4-A717-DD1A817443FA}" type="datetimeFigureOut">
              <a:rPr lang="hu-HU" smtClean="0"/>
              <a:t>2023.06.13.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E77-E813-43AF-946F-241ECE84F9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103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3C10-3431-4EB4-A717-DD1A817443FA}" type="datetimeFigureOut">
              <a:rPr lang="hu-HU" smtClean="0"/>
              <a:t>2023.06.13.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E77-E813-43AF-946F-241ECE84F9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064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3C10-3431-4EB4-A717-DD1A817443FA}" type="datetimeFigureOut">
              <a:rPr lang="hu-HU" smtClean="0"/>
              <a:t>2023.06.13.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E77-E813-43AF-946F-241ECE84F9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31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3C10-3431-4EB4-A717-DD1A817443FA}" type="datetimeFigureOut">
              <a:rPr lang="hu-HU" smtClean="0"/>
              <a:t>2023.06.13.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E77-E813-43AF-946F-241ECE84F9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80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3C10-3431-4EB4-A717-DD1A817443FA}" type="datetimeFigureOut">
              <a:rPr lang="hu-HU" smtClean="0"/>
              <a:t>2023.06.13.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E77-E813-43AF-946F-241ECE84F9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2123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3C10-3431-4EB4-A717-DD1A817443FA}" type="datetimeFigureOut">
              <a:rPr lang="hu-HU" smtClean="0"/>
              <a:t>2023.06.13.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E77-E813-43AF-946F-241ECE84F9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923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3C10-3431-4EB4-A717-DD1A817443FA}" type="datetimeFigureOut">
              <a:rPr lang="hu-HU" smtClean="0"/>
              <a:t>2023.06.13.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E77-E813-43AF-946F-241ECE84F9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7295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3C10-3431-4EB4-A717-DD1A817443FA}" type="datetimeFigureOut">
              <a:rPr lang="hu-HU" smtClean="0"/>
              <a:t>2023.06.13.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E77-E813-43AF-946F-241ECE84F9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0907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C3C10-3431-4EB4-A717-DD1A817443FA}" type="datetimeFigureOut">
              <a:rPr lang="hu-HU" smtClean="0"/>
              <a:t>2023.06.13.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1C53E77-E813-43AF-946F-241ECE84F9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400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u-HU" sz="6600" b="1" i="1" dirty="0" smtClean="0">
                <a:latin typeface="Baskerville Old Face" panose="02020602080505020303" pitchFamily="18" charset="0"/>
              </a:rPr>
              <a:t>Erdélyi Kirándulás </a:t>
            </a:r>
            <a:br>
              <a:rPr lang="hu-HU" sz="6600" b="1" i="1" dirty="0" smtClean="0">
                <a:latin typeface="Baskerville Old Face" panose="02020602080505020303" pitchFamily="18" charset="0"/>
              </a:rPr>
            </a:br>
            <a:r>
              <a:rPr lang="hu-HU" sz="6600" b="1" i="1" dirty="0" smtClean="0">
                <a:latin typeface="Baskerville Old Face" panose="02020602080505020303" pitchFamily="18" charset="0"/>
              </a:rPr>
              <a:t>2023. 05.15-19.</a:t>
            </a:r>
            <a:br>
              <a:rPr lang="hu-HU" sz="6600" b="1" i="1" dirty="0" smtClean="0">
                <a:latin typeface="Baskerville Old Face" panose="02020602080505020303" pitchFamily="18" charset="0"/>
              </a:rPr>
            </a:br>
            <a:r>
              <a:rPr lang="hu-HU" sz="6600" b="1" i="1" dirty="0" smtClean="0">
                <a:latin typeface="Baskerville Old Face" panose="02020602080505020303" pitchFamily="18" charset="0"/>
              </a:rPr>
              <a:t>1. nap</a:t>
            </a:r>
            <a:endParaRPr lang="hu-HU" sz="6600" b="1" i="1" dirty="0">
              <a:latin typeface="Baskerville Old Face" panose="02020602080505020303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hu-HU" dirty="0" smtClean="0">
                <a:latin typeface="Comic Sans MS" panose="030F0702030302020204" pitchFamily="66" charset="0"/>
              </a:rPr>
              <a:t>Készítette: Balaton Beatrix</a:t>
            </a:r>
            <a:endParaRPr lang="hu-H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4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Korond</a:t>
            </a:r>
            <a:r>
              <a:rPr lang="hu-H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régi mesterségek</a:t>
            </a:r>
            <a:endParaRPr lang="hu-H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000" dirty="0" err="1" smtClean="0"/>
              <a:t>Szováta</a:t>
            </a:r>
            <a:r>
              <a:rPr lang="hu-HU" sz="2000" dirty="0" smtClean="0"/>
              <a:t> után Korond városa felé vezetett az utunk.</a:t>
            </a:r>
          </a:p>
          <a:p>
            <a:r>
              <a:rPr lang="hu-HU" sz="2000" dirty="0" smtClean="0"/>
              <a:t>Először egy vízimalmot nézhettünk meg,ami nagyon érdekes volt</a:t>
            </a:r>
          </a:p>
          <a:p>
            <a:r>
              <a:rPr lang="hu-HU" sz="2000" dirty="0" smtClean="0"/>
              <a:t>Eztán indultunk tovább, ahol egy kedves bácsi bemutatta nekünk a </a:t>
            </a:r>
            <a:r>
              <a:rPr lang="hu-HU" sz="2000" dirty="0" err="1" smtClean="0"/>
              <a:t>taplász</a:t>
            </a:r>
            <a:r>
              <a:rPr lang="hu-HU" sz="2000" dirty="0" smtClean="0"/>
              <a:t> mesterséget, amit mi is egy kicsit kipróbálhattunk a </a:t>
            </a:r>
            <a:r>
              <a:rPr lang="hu-HU" sz="2000" dirty="0" err="1" smtClean="0"/>
              <a:t>tápló</a:t>
            </a:r>
            <a:r>
              <a:rPr lang="hu-HU" sz="2000" dirty="0" smtClean="0"/>
              <a:t> gomba nyújtásával.</a:t>
            </a:r>
          </a:p>
          <a:p>
            <a:r>
              <a:rPr lang="hu-HU" sz="2000" dirty="0" smtClean="0"/>
              <a:t>Majd </a:t>
            </a:r>
            <a:r>
              <a:rPr lang="hu-HU" sz="2000" dirty="0" err="1" smtClean="0"/>
              <a:t>Marosfő</a:t>
            </a:r>
            <a:r>
              <a:rPr lang="hu-HU" sz="2000" dirty="0" smtClean="0"/>
              <a:t> felé vettük az irány, csak előtte még megálltunk egy </a:t>
            </a:r>
            <a:r>
              <a:rPr lang="hu-HU" sz="2000" dirty="0" err="1" smtClean="0"/>
              <a:t>sófeldolgozó</a:t>
            </a:r>
            <a:r>
              <a:rPr lang="hu-HU" sz="2000" dirty="0" smtClean="0"/>
              <a:t> üzemben, ahol ismertették velünk hogy hogyan is kell feldolgozni a sót. A bemutatás végén még egy ajándék </a:t>
            </a:r>
            <a:r>
              <a:rPr lang="hu-HU" sz="2000" dirty="0" err="1" smtClean="0"/>
              <a:t>sónyalókát</a:t>
            </a:r>
            <a:r>
              <a:rPr lang="hu-HU" sz="2000" dirty="0" smtClean="0"/>
              <a:t> is kapott mindenki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39742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12450" y="3019951"/>
            <a:ext cx="4266000" cy="2844000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364" y="136478"/>
            <a:ext cx="5076000" cy="3384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44422" y="3147192"/>
            <a:ext cx="4212000" cy="28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3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Szállásunk: </a:t>
            </a:r>
            <a:r>
              <a:rPr lang="hu-HU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Marosfő</a:t>
            </a:r>
            <a:endParaRPr lang="hu-H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/>
              <a:t>Marosfőn</a:t>
            </a:r>
            <a:r>
              <a:rPr lang="hu-HU" sz="2800" dirty="0" smtClean="0"/>
              <a:t> található a Maros és az Olt forrása.</a:t>
            </a:r>
            <a:endParaRPr lang="hu-HU" sz="2800" dirty="0"/>
          </a:p>
          <a:p>
            <a:r>
              <a:rPr lang="hu-HU" sz="2800" dirty="0" smtClean="0"/>
              <a:t>A vendéglátóink nagyon kedvesek voltak.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1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Készülődés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Nyala" panose="02000504070300020003" pitchFamily="2" charset="0"/>
              </a:rPr>
              <a:t>A </a:t>
            </a:r>
            <a:r>
              <a:rPr lang="en-US" sz="2400" dirty="0" err="1">
                <a:latin typeface="Nyala" panose="02000504070300020003" pitchFamily="2" charset="0"/>
              </a:rPr>
              <a:t>tanév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során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minden</a:t>
            </a:r>
            <a:r>
              <a:rPr lang="en-US" sz="2400" dirty="0">
                <a:latin typeface="Nyala" panose="02000504070300020003" pitchFamily="2" charset="0"/>
              </a:rPr>
              <a:t> 7. </a:t>
            </a:r>
            <a:r>
              <a:rPr lang="en-US" sz="2400" dirty="0" err="1">
                <a:latin typeface="Nyala" panose="02000504070300020003" pitchFamily="2" charset="0"/>
              </a:rPr>
              <a:t>évfolyamos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tanulót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izgalommal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töltött</a:t>
            </a:r>
            <a:r>
              <a:rPr lang="en-US" sz="2400" dirty="0">
                <a:latin typeface="Nyala" panose="02000504070300020003" pitchFamily="2" charset="0"/>
              </a:rPr>
              <a:t> el </a:t>
            </a:r>
            <a:r>
              <a:rPr lang="en-US" sz="2400" dirty="0" err="1">
                <a:latin typeface="Nyala" panose="02000504070300020003" pitchFamily="2" charset="0"/>
              </a:rPr>
              <a:t>az</a:t>
            </a:r>
            <a:r>
              <a:rPr lang="en-US" sz="2400" dirty="0">
                <a:latin typeface="Nyala" panose="02000504070300020003" pitchFamily="2" charset="0"/>
              </a:rPr>
              <a:t> a </a:t>
            </a:r>
            <a:r>
              <a:rPr lang="en-US" sz="2400" dirty="0" err="1">
                <a:latin typeface="Nyala" panose="02000504070300020003" pitchFamily="2" charset="0"/>
              </a:rPr>
              <a:t>tudat</a:t>
            </a:r>
            <a:r>
              <a:rPr lang="en-US" sz="2400" dirty="0">
                <a:latin typeface="Nyala" panose="02000504070300020003" pitchFamily="2" charset="0"/>
              </a:rPr>
              <a:t>, </a:t>
            </a:r>
            <a:r>
              <a:rPr lang="en-US" sz="2400" dirty="0" err="1">
                <a:latin typeface="Nyala" panose="02000504070300020003" pitchFamily="2" charset="0"/>
              </a:rPr>
              <a:t>hogy</a:t>
            </a:r>
            <a:r>
              <a:rPr lang="en-US" sz="2400" dirty="0">
                <a:latin typeface="Nyala" panose="02000504070300020003" pitchFamily="2" charset="0"/>
              </a:rPr>
              <a:t> a </a:t>
            </a:r>
            <a:r>
              <a:rPr lang="en-US" sz="2400" dirty="0" err="1">
                <a:latin typeface="Nyala" panose="02000504070300020003" pitchFamily="2" charset="0"/>
              </a:rPr>
              <a:t>nyertes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Határtalanul</a:t>
            </a:r>
            <a:r>
              <a:rPr lang="en-US" sz="2400" dirty="0">
                <a:latin typeface="Nyala" panose="02000504070300020003" pitchFamily="2" charset="0"/>
              </a:rPr>
              <a:t>! </a:t>
            </a:r>
            <a:r>
              <a:rPr lang="en-US" sz="2400" dirty="0" err="1">
                <a:latin typeface="Nyala" panose="02000504070300020003" pitchFamily="2" charset="0"/>
              </a:rPr>
              <a:t>pályázatnak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köszönhetően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smtClean="0">
                <a:latin typeface="Nyala" panose="02000504070300020003" pitchFamily="2" charset="0"/>
              </a:rPr>
              <a:t>202</a:t>
            </a:r>
            <a:r>
              <a:rPr lang="hu-HU" sz="2400" dirty="0" smtClean="0">
                <a:latin typeface="Nyala" panose="02000504070300020003" pitchFamily="2" charset="0"/>
              </a:rPr>
              <a:t>3 </a:t>
            </a:r>
            <a:r>
              <a:rPr lang="en-US" sz="2400" dirty="0" err="1" smtClean="0">
                <a:latin typeface="Nyala" panose="02000504070300020003" pitchFamily="2" charset="0"/>
              </a:rPr>
              <a:t>májusában</a:t>
            </a:r>
            <a:r>
              <a:rPr lang="en-US" sz="2400" dirty="0" smtClean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Erdélybe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utazhatunk</a:t>
            </a:r>
            <a:r>
              <a:rPr lang="en-US" sz="2400" dirty="0">
                <a:latin typeface="Nyala" panose="02000504070300020003" pitchFamily="2" charset="0"/>
              </a:rPr>
              <a:t>. </a:t>
            </a:r>
            <a:r>
              <a:rPr lang="en-US" sz="2400" dirty="0" err="1">
                <a:latin typeface="Nyala" panose="02000504070300020003" pitchFamily="2" charset="0"/>
              </a:rPr>
              <a:t>Ebben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az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évben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szerencsénk</a:t>
            </a:r>
            <a:r>
              <a:rPr lang="en-US" sz="2400" dirty="0">
                <a:latin typeface="Nyala" panose="02000504070300020003" pitchFamily="2" charset="0"/>
              </a:rPr>
              <a:t> volt, </a:t>
            </a:r>
            <a:r>
              <a:rPr lang="en-US" sz="2400" dirty="0" err="1">
                <a:latin typeface="Nyala" panose="02000504070300020003" pitchFamily="2" charset="0"/>
              </a:rPr>
              <a:t>megvalósulhatott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utazásunk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smtClean="0">
                <a:latin typeface="Nyala" panose="02000504070300020003" pitchFamily="2" charset="0"/>
              </a:rPr>
              <a:t>202</a:t>
            </a:r>
            <a:r>
              <a:rPr lang="hu-HU" sz="2400" dirty="0" smtClean="0">
                <a:latin typeface="Nyala" panose="02000504070300020003" pitchFamily="2" charset="0"/>
              </a:rPr>
              <a:t>3</a:t>
            </a:r>
            <a:r>
              <a:rPr lang="en-US" sz="2400" dirty="0" smtClean="0">
                <a:latin typeface="Nyala" panose="02000504070300020003" pitchFamily="2" charset="0"/>
              </a:rPr>
              <a:t>. </a:t>
            </a:r>
            <a:r>
              <a:rPr lang="en-US" sz="2400" dirty="0" err="1">
                <a:latin typeface="Nyala" panose="02000504070300020003" pitchFamily="2" charset="0"/>
              </a:rPr>
              <a:t>május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hu-HU" sz="2400" dirty="0" smtClean="0">
                <a:latin typeface="Nyala" panose="02000504070300020003" pitchFamily="2" charset="0"/>
              </a:rPr>
              <a:t>15-é</a:t>
            </a:r>
            <a:r>
              <a:rPr lang="en-US" sz="2400" dirty="0" smtClean="0">
                <a:latin typeface="Nyala" panose="02000504070300020003" pitchFamily="2" charset="0"/>
              </a:rPr>
              <a:t>t</a:t>
            </a:r>
            <a:r>
              <a:rPr lang="hu-HU" sz="2400" dirty="0" smtClean="0">
                <a:latin typeface="Nyala" panose="02000504070300020003" pitchFamily="2" charset="0"/>
              </a:rPr>
              <a:t>ő</a:t>
            </a:r>
            <a:r>
              <a:rPr lang="en-US" sz="2400" dirty="0" smtClean="0">
                <a:latin typeface="Nyala" panose="02000504070300020003" pitchFamily="2" charset="0"/>
              </a:rPr>
              <a:t>l </a:t>
            </a:r>
            <a:r>
              <a:rPr lang="en-US" sz="2400" dirty="0" err="1">
                <a:latin typeface="Nyala" panose="02000504070300020003" pitchFamily="2" charset="0"/>
              </a:rPr>
              <a:t>május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hu-HU" sz="2400" dirty="0" smtClean="0">
                <a:latin typeface="Nyala" panose="02000504070300020003" pitchFamily="2" charset="0"/>
              </a:rPr>
              <a:t>19-é</a:t>
            </a:r>
            <a:r>
              <a:rPr lang="en-US" sz="2400" dirty="0" err="1" smtClean="0">
                <a:latin typeface="Nyala" panose="02000504070300020003" pitchFamily="2" charset="0"/>
              </a:rPr>
              <a:t>ig</a:t>
            </a:r>
            <a:r>
              <a:rPr lang="en-US" sz="2400" dirty="0">
                <a:latin typeface="Nyala" panose="02000504070300020003" pitchFamily="2" charset="0"/>
              </a:rPr>
              <a:t>. </a:t>
            </a:r>
            <a:endParaRPr lang="hu-HU" sz="2400" dirty="0">
              <a:latin typeface="Nyala" panose="02000504070300020003" pitchFamily="2" charset="0"/>
            </a:endParaRPr>
          </a:p>
          <a:p>
            <a:r>
              <a:rPr lang="en-US" sz="2400" dirty="0" smtClean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Az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előkészítő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órákon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tanáraink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előadásaiból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megtudhattuk</a:t>
            </a:r>
            <a:r>
              <a:rPr lang="en-US" sz="2400" dirty="0">
                <a:latin typeface="Nyala" panose="02000504070300020003" pitchFamily="2" charset="0"/>
              </a:rPr>
              <a:t>, </a:t>
            </a:r>
            <a:r>
              <a:rPr lang="en-US" sz="2400" dirty="0" err="1">
                <a:latin typeface="Nyala" panose="02000504070300020003" pitchFamily="2" charset="0"/>
              </a:rPr>
              <a:t>hogy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Erdély</a:t>
            </a:r>
            <a:r>
              <a:rPr lang="en-US" sz="2400" dirty="0">
                <a:latin typeface="Nyala" panose="02000504070300020003" pitchFamily="2" charset="0"/>
              </a:rPr>
              <a:t> a </a:t>
            </a:r>
            <a:r>
              <a:rPr lang="en-US" sz="2400" dirty="0" err="1">
                <a:latin typeface="Nyala" panose="02000504070300020003" pitchFamily="2" charset="0"/>
              </a:rPr>
              <a:t>történelmi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Magyarország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szerves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része</a:t>
            </a:r>
            <a:r>
              <a:rPr lang="en-US" sz="2400" dirty="0">
                <a:latin typeface="Nyala" panose="02000504070300020003" pitchFamily="2" charset="0"/>
              </a:rPr>
              <a:t> volt, s </a:t>
            </a:r>
            <a:r>
              <a:rPr lang="en-US" sz="2400" dirty="0" err="1">
                <a:latin typeface="Nyala" panose="02000504070300020003" pitchFamily="2" charset="0"/>
              </a:rPr>
              <a:t>több</a:t>
            </a:r>
            <a:r>
              <a:rPr lang="en-US" sz="2400" dirty="0">
                <a:latin typeface="Nyala" panose="02000504070300020003" pitchFamily="2" charset="0"/>
              </a:rPr>
              <a:t> mint 1000 </a:t>
            </a:r>
            <a:r>
              <a:rPr lang="en-US" sz="2400" dirty="0" err="1">
                <a:latin typeface="Nyala" panose="02000504070300020003" pitchFamily="2" charset="0"/>
              </a:rPr>
              <a:t>évig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együtt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éltünk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az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ott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lakó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népekkel</a:t>
            </a:r>
            <a:r>
              <a:rPr lang="en-US" sz="2400" dirty="0">
                <a:latin typeface="Nyala" panose="02000504070300020003" pitchFamily="2" charset="0"/>
              </a:rPr>
              <a:t>. </a:t>
            </a:r>
            <a:r>
              <a:rPr lang="en-US" sz="2400" dirty="0" err="1">
                <a:latin typeface="Nyala" panose="02000504070300020003" pitchFamily="2" charset="0"/>
              </a:rPr>
              <a:t>Ezért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hallottunk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Székelyföldön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szinte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csak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magyar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szót</a:t>
            </a:r>
            <a:r>
              <a:rPr lang="en-US" sz="2400" dirty="0">
                <a:latin typeface="Nyala" panose="02000504070300020003" pitchFamily="2" charset="0"/>
              </a:rPr>
              <a:t>. </a:t>
            </a:r>
            <a:r>
              <a:rPr lang="en-US" sz="2400" dirty="0" err="1">
                <a:latin typeface="Nyala" panose="02000504070300020003" pitchFamily="2" charset="0"/>
              </a:rPr>
              <a:t>Bemutatták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nekünk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azt</a:t>
            </a:r>
            <a:r>
              <a:rPr lang="en-US" sz="2400" dirty="0">
                <a:latin typeface="Nyala" panose="02000504070300020003" pitchFamily="2" charset="0"/>
              </a:rPr>
              <a:t> is, </a:t>
            </a:r>
            <a:r>
              <a:rPr lang="en-US" sz="2400" dirty="0" err="1">
                <a:latin typeface="Nyala" panose="02000504070300020003" pitchFamily="2" charset="0"/>
              </a:rPr>
              <a:t>hogy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Erdély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mely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területeire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látogatunk</a:t>
            </a:r>
            <a:r>
              <a:rPr lang="en-US" sz="2400" dirty="0">
                <a:latin typeface="Nyala" panose="02000504070300020003" pitchFamily="2" charset="0"/>
              </a:rPr>
              <a:t> el </a:t>
            </a:r>
            <a:r>
              <a:rPr lang="en-US" sz="2400" dirty="0" err="1">
                <a:latin typeface="Nyala" panose="02000504070300020003" pitchFamily="2" charset="0"/>
              </a:rPr>
              <a:t>utazásunk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során</a:t>
            </a:r>
            <a:r>
              <a:rPr lang="en-US" sz="2400" dirty="0">
                <a:latin typeface="Nyala" panose="02000504070300020003" pitchFamily="2" charset="0"/>
              </a:rPr>
              <a:t>. </a:t>
            </a:r>
            <a:r>
              <a:rPr lang="en-US" sz="2400" dirty="0" err="1">
                <a:latin typeface="Nyala" panose="02000504070300020003" pitchFamily="2" charset="0"/>
              </a:rPr>
              <a:t>Tanulói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kiselőadásokat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készítettünk</a:t>
            </a:r>
            <a:r>
              <a:rPr lang="en-US" sz="2400" dirty="0">
                <a:latin typeface="Nyala" panose="02000504070300020003" pitchFamily="2" charset="0"/>
              </a:rPr>
              <a:t>, </a:t>
            </a:r>
            <a:r>
              <a:rPr lang="en-US" sz="2400" dirty="0" err="1">
                <a:latin typeface="Nyala" panose="02000504070300020003" pitchFamily="2" charset="0"/>
              </a:rPr>
              <a:t>hogy</a:t>
            </a:r>
            <a:r>
              <a:rPr lang="en-US" sz="2400" dirty="0">
                <a:latin typeface="Nyala" panose="02000504070300020003" pitchFamily="2" charset="0"/>
              </a:rPr>
              <a:t> a </a:t>
            </a:r>
            <a:r>
              <a:rPr lang="en-US" sz="2400" dirty="0" err="1">
                <a:latin typeface="Nyala" panose="02000504070300020003" pitchFamily="2" charset="0"/>
              </a:rPr>
              <a:t>nevezetességeket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 smtClean="0">
                <a:latin typeface="Nyala" panose="02000504070300020003" pitchFamily="2" charset="0"/>
              </a:rPr>
              <a:t>társainkkal</a:t>
            </a:r>
            <a:r>
              <a:rPr lang="hu-HU" sz="2400" dirty="0" smtClean="0">
                <a:latin typeface="Nyala" panose="02000504070300020003" pitchFamily="2" charset="0"/>
              </a:rPr>
              <a:t> is megismertessük</a:t>
            </a:r>
            <a:r>
              <a:rPr lang="hu-HU" sz="1800" dirty="0" smtClean="0">
                <a:latin typeface="Nyala" panose="02000504070300020003" pitchFamily="2" charset="0"/>
              </a:rPr>
              <a:t>.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217141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A nagy nap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reggele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>
                <a:latin typeface="Nyala" panose="02000504070300020003" pitchFamily="2" charset="0"/>
              </a:rPr>
              <a:t>Mindannyian</a:t>
            </a:r>
            <a:r>
              <a:rPr lang="en-US" sz="3200" dirty="0">
                <a:latin typeface="Nyala" panose="02000504070300020003" pitchFamily="2" charset="0"/>
              </a:rPr>
              <a:t> </a:t>
            </a:r>
            <a:r>
              <a:rPr lang="en-US" sz="3200" dirty="0" err="1">
                <a:latin typeface="Nyala" panose="02000504070300020003" pitchFamily="2" charset="0"/>
              </a:rPr>
              <a:t>izgatottan</a:t>
            </a:r>
            <a:r>
              <a:rPr lang="en-US" sz="3200" dirty="0">
                <a:latin typeface="Nyala" panose="02000504070300020003" pitchFamily="2" charset="0"/>
              </a:rPr>
              <a:t> </a:t>
            </a:r>
            <a:r>
              <a:rPr lang="en-US" sz="3200" dirty="0" err="1">
                <a:latin typeface="Nyala" panose="02000504070300020003" pitchFamily="2" charset="0"/>
              </a:rPr>
              <a:t>vártuk</a:t>
            </a:r>
            <a:r>
              <a:rPr lang="en-US" sz="3200" dirty="0">
                <a:latin typeface="Nyala" panose="02000504070300020003" pitchFamily="2" charset="0"/>
              </a:rPr>
              <a:t> </a:t>
            </a:r>
            <a:r>
              <a:rPr lang="en-US" sz="3200" dirty="0" err="1">
                <a:latin typeface="Nyala" panose="02000504070300020003" pitchFamily="2" charset="0"/>
              </a:rPr>
              <a:t>az</a:t>
            </a:r>
            <a:r>
              <a:rPr lang="en-US" sz="3200" dirty="0">
                <a:latin typeface="Nyala" panose="02000504070300020003" pitchFamily="2" charset="0"/>
              </a:rPr>
              <a:t> </a:t>
            </a:r>
            <a:r>
              <a:rPr lang="en-US" sz="3200" dirty="0" err="1">
                <a:latin typeface="Nyala" panose="02000504070300020003" pitchFamily="2" charset="0"/>
              </a:rPr>
              <a:t>indulás</a:t>
            </a:r>
            <a:r>
              <a:rPr lang="en-US" sz="3200" dirty="0">
                <a:latin typeface="Nyala" panose="02000504070300020003" pitchFamily="2" charset="0"/>
              </a:rPr>
              <a:t> </a:t>
            </a:r>
            <a:r>
              <a:rPr lang="en-US" sz="3200" dirty="0" err="1">
                <a:latin typeface="Nyala" panose="02000504070300020003" pitchFamily="2" charset="0"/>
              </a:rPr>
              <a:t>napját</a:t>
            </a:r>
            <a:r>
              <a:rPr lang="en-US" sz="3200" dirty="0">
                <a:latin typeface="Nyala" panose="02000504070300020003" pitchFamily="2" charset="0"/>
              </a:rPr>
              <a:t>, </a:t>
            </a:r>
            <a:r>
              <a:rPr lang="en-US" sz="3200" dirty="0" err="1">
                <a:latin typeface="Nyala" panose="02000504070300020003" pitchFamily="2" charset="0"/>
              </a:rPr>
              <a:t>mert</a:t>
            </a:r>
            <a:r>
              <a:rPr lang="en-US" sz="3200" dirty="0">
                <a:latin typeface="Nyala" panose="02000504070300020003" pitchFamily="2" charset="0"/>
              </a:rPr>
              <a:t> </a:t>
            </a:r>
            <a:r>
              <a:rPr lang="en-US" sz="3200" dirty="0" err="1">
                <a:latin typeface="Nyala" panose="02000504070300020003" pitchFamily="2" charset="0"/>
              </a:rPr>
              <a:t>tudtuk</a:t>
            </a:r>
            <a:r>
              <a:rPr lang="en-US" sz="3200" dirty="0">
                <a:latin typeface="Nyala" panose="02000504070300020003" pitchFamily="2" charset="0"/>
              </a:rPr>
              <a:t>, </a:t>
            </a:r>
            <a:r>
              <a:rPr lang="en-US" sz="3200" dirty="0" err="1">
                <a:latin typeface="Nyala" panose="02000504070300020003" pitchFamily="2" charset="0"/>
              </a:rPr>
              <a:t>hogy</a:t>
            </a:r>
            <a:r>
              <a:rPr lang="en-US" sz="3200" dirty="0">
                <a:latin typeface="Nyala" panose="02000504070300020003" pitchFamily="2" charset="0"/>
              </a:rPr>
              <a:t> </a:t>
            </a:r>
            <a:r>
              <a:rPr lang="en-US" sz="3200" dirty="0" err="1">
                <a:latin typeface="Nyala" panose="02000504070300020003" pitchFamily="2" charset="0"/>
              </a:rPr>
              <a:t>egy</a:t>
            </a:r>
            <a:r>
              <a:rPr lang="en-US" sz="3200" dirty="0">
                <a:latin typeface="Nyala" panose="02000504070300020003" pitchFamily="2" charset="0"/>
              </a:rPr>
              <a:t> </a:t>
            </a:r>
            <a:r>
              <a:rPr lang="en-US" sz="3200" dirty="0" err="1">
                <a:latin typeface="Nyala" panose="02000504070300020003" pitchFamily="2" charset="0"/>
              </a:rPr>
              <a:t>életreszóló</a:t>
            </a:r>
            <a:r>
              <a:rPr lang="en-US" sz="3200" dirty="0">
                <a:latin typeface="Nyala" panose="02000504070300020003" pitchFamily="2" charset="0"/>
              </a:rPr>
              <a:t> </a:t>
            </a:r>
            <a:r>
              <a:rPr lang="en-US" sz="3200" dirty="0" err="1">
                <a:latin typeface="Nyala" panose="02000504070300020003" pitchFamily="2" charset="0"/>
              </a:rPr>
              <a:t>élményben</a:t>
            </a:r>
            <a:r>
              <a:rPr lang="en-US" sz="3200" dirty="0">
                <a:latin typeface="Nyala" panose="02000504070300020003" pitchFamily="2" charset="0"/>
              </a:rPr>
              <a:t> </a:t>
            </a:r>
            <a:r>
              <a:rPr lang="en-US" sz="3200" dirty="0" err="1">
                <a:latin typeface="Nyala" panose="02000504070300020003" pitchFamily="2" charset="0"/>
              </a:rPr>
              <a:t>lesz</a:t>
            </a:r>
            <a:r>
              <a:rPr lang="en-US" sz="3200" dirty="0">
                <a:latin typeface="Nyala" panose="02000504070300020003" pitchFamily="2" charset="0"/>
              </a:rPr>
              <a:t> </a:t>
            </a:r>
            <a:r>
              <a:rPr lang="en-US" sz="3200" dirty="0" err="1">
                <a:latin typeface="Nyala" panose="02000504070300020003" pitchFamily="2" charset="0"/>
              </a:rPr>
              <a:t>részünk</a:t>
            </a:r>
            <a:r>
              <a:rPr lang="en-US" sz="3200" dirty="0">
                <a:latin typeface="Nyala" panose="02000504070300020003" pitchFamily="2" charset="0"/>
              </a:rPr>
              <a:t>. </a:t>
            </a:r>
            <a:r>
              <a:rPr lang="en-US" sz="3200" dirty="0" err="1">
                <a:latin typeface="Nyala" panose="02000504070300020003" pitchFamily="2" charset="0"/>
              </a:rPr>
              <a:t>Az</a:t>
            </a:r>
            <a:r>
              <a:rPr lang="en-US" sz="3200" dirty="0">
                <a:latin typeface="Nyala" panose="02000504070300020003" pitchFamily="2" charset="0"/>
              </a:rPr>
              <a:t> </a:t>
            </a:r>
            <a:r>
              <a:rPr lang="en-US" sz="3200" dirty="0" err="1">
                <a:latin typeface="Nyala" panose="02000504070300020003" pitchFamily="2" charset="0"/>
              </a:rPr>
              <a:t>indulás</a:t>
            </a:r>
            <a:r>
              <a:rPr lang="en-US" sz="3200" dirty="0">
                <a:latin typeface="Nyala" panose="02000504070300020003" pitchFamily="2" charset="0"/>
              </a:rPr>
              <a:t> </a:t>
            </a:r>
            <a:r>
              <a:rPr lang="en-US" sz="3200" dirty="0" err="1">
                <a:latin typeface="Nyala" panose="02000504070300020003" pitchFamily="2" charset="0"/>
              </a:rPr>
              <a:t>napján</a:t>
            </a:r>
            <a:r>
              <a:rPr lang="en-US" sz="3200" dirty="0">
                <a:latin typeface="Nyala" panose="02000504070300020003" pitchFamily="2" charset="0"/>
              </a:rPr>
              <a:t> </a:t>
            </a:r>
            <a:r>
              <a:rPr lang="en-US" sz="3200" dirty="0" err="1">
                <a:latin typeface="Nyala" panose="02000504070300020003" pitchFamily="2" charset="0"/>
              </a:rPr>
              <a:t>hajnali</a:t>
            </a:r>
            <a:r>
              <a:rPr lang="en-US" sz="3200" dirty="0">
                <a:latin typeface="Nyala" panose="02000504070300020003" pitchFamily="2" charset="0"/>
              </a:rPr>
              <a:t> 4-kor </a:t>
            </a:r>
            <a:r>
              <a:rPr lang="en-US" sz="3200" dirty="0" err="1">
                <a:latin typeface="Nyala" panose="02000504070300020003" pitchFamily="2" charset="0"/>
              </a:rPr>
              <a:t>szálltunk</a:t>
            </a:r>
            <a:r>
              <a:rPr lang="en-US" sz="3200" dirty="0">
                <a:latin typeface="Nyala" panose="02000504070300020003" pitchFamily="2" charset="0"/>
              </a:rPr>
              <a:t> </a:t>
            </a:r>
            <a:r>
              <a:rPr lang="en-US" sz="3200" dirty="0" err="1">
                <a:latin typeface="Nyala" panose="02000504070300020003" pitchFamily="2" charset="0"/>
              </a:rPr>
              <a:t>fel</a:t>
            </a:r>
            <a:r>
              <a:rPr lang="en-US" sz="3200" dirty="0">
                <a:latin typeface="Nyala" panose="02000504070300020003" pitchFamily="2" charset="0"/>
              </a:rPr>
              <a:t> a </a:t>
            </a:r>
            <a:r>
              <a:rPr lang="en-US" sz="3200" dirty="0" err="1">
                <a:latin typeface="Nyala" panose="02000504070300020003" pitchFamily="2" charset="0"/>
              </a:rPr>
              <a:t>buszra</a:t>
            </a:r>
            <a:r>
              <a:rPr lang="en-US" sz="3200" dirty="0">
                <a:latin typeface="Nyala" panose="02000504070300020003" pitchFamily="2" charset="0"/>
              </a:rPr>
              <a:t>. A </a:t>
            </a:r>
            <a:r>
              <a:rPr lang="en-US" sz="3200" dirty="0" err="1">
                <a:latin typeface="Nyala" panose="02000504070300020003" pitchFamily="2" charset="0"/>
              </a:rPr>
              <a:t>határig</a:t>
            </a:r>
            <a:r>
              <a:rPr lang="en-US" sz="3200" dirty="0">
                <a:latin typeface="Nyala" panose="02000504070300020003" pitchFamily="2" charset="0"/>
              </a:rPr>
              <a:t> </a:t>
            </a:r>
            <a:r>
              <a:rPr lang="en-US" sz="3200" dirty="0" err="1">
                <a:latin typeface="Nyala" panose="02000504070300020003" pitchFamily="2" charset="0"/>
              </a:rPr>
              <a:t>nagy</a:t>
            </a:r>
            <a:r>
              <a:rPr lang="en-US" sz="3200" dirty="0">
                <a:latin typeface="Nyala" panose="02000504070300020003" pitchFamily="2" charset="0"/>
              </a:rPr>
              <a:t> </a:t>
            </a:r>
            <a:r>
              <a:rPr lang="en-US" sz="3200" dirty="0" err="1">
                <a:latin typeface="Nyala" panose="02000504070300020003" pitchFamily="2" charset="0"/>
              </a:rPr>
              <a:t>csend</a:t>
            </a:r>
            <a:r>
              <a:rPr lang="en-US" sz="3200" dirty="0">
                <a:latin typeface="Nyala" panose="02000504070300020003" pitchFamily="2" charset="0"/>
              </a:rPr>
              <a:t> volt, </a:t>
            </a:r>
            <a:r>
              <a:rPr lang="en-US" sz="3200" dirty="0" err="1">
                <a:latin typeface="Nyala" panose="02000504070300020003" pitchFamily="2" charset="0"/>
              </a:rPr>
              <a:t>szinte</a:t>
            </a:r>
            <a:r>
              <a:rPr lang="en-US" sz="3200" dirty="0">
                <a:latin typeface="Nyala" panose="02000504070300020003" pitchFamily="2" charset="0"/>
              </a:rPr>
              <a:t> </a:t>
            </a:r>
            <a:r>
              <a:rPr lang="en-US" sz="3200" dirty="0" err="1">
                <a:latin typeface="Nyala" panose="02000504070300020003" pitchFamily="2" charset="0"/>
              </a:rPr>
              <a:t>mindenki</a:t>
            </a:r>
            <a:r>
              <a:rPr lang="en-US" sz="3200" dirty="0">
                <a:latin typeface="Nyala" panose="02000504070300020003" pitchFamily="2" charset="0"/>
              </a:rPr>
              <a:t> </a:t>
            </a:r>
            <a:r>
              <a:rPr lang="en-US" sz="3200" dirty="0" err="1">
                <a:latin typeface="Nyala" panose="02000504070300020003" pitchFamily="2" charset="0"/>
              </a:rPr>
              <a:t>szunyókált</a:t>
            </a:r>
            <a:r>
              <a:rPr lang="en-US" sz="3200" dirty="0">
                <a:latin typeface="Nyala" panose="02000504070300020003" pitchFamily="2" charset="0"/>
              </a:rPr>
              <a:t>, </a:t>
            </a:r>
            <a:r>
              <a:rPr lang="en-US" sz="3200" dirty="0" err="1">
                <a:latin typeface="Nyala" panose="02000504070300020003" pitchFamily="2" charset="0"/>
              </a:rPr>
              <a:t>kivéve</a:t>
            </a:r>
            <a:r>
              <a:rPr lang="en-US" sz="3200" dirty="0">
                <a:latin typeface="Nyala" panose="02000504070300020003" pitchFamily="2" charset="0"/>
              </a:rPr>
              <a:t> </a:t>
            </a:r>
            <a:r>
              <a:rPr lang="en-US" sz="3200" dirty="0" err="1">
                <a:latin typeface="Nyala" panose="02000504070300020003" pitchFamily="2" charset="0"/>
              </a:rPr>
              <a:t>persze</a:t>
            </a:r>
            <a:r>
              <a:rPr lang="en-US" sz="3200" dirty="0">
                <a:latin typeface="Nyala" panose="02000504070300020003" pitchFamily="2" charset="0"/>
              </a:rPr>
              <a:t> a </a:t>
            </a:r>
            <a:r>
              <a:rPr lang="en-US" sz="3200" dirty="0" err="1">
                <a:latin typeface="Nyala" panose="02000504070300020003" pitchFamily="2" charset="0"/>
              </a:rPr>
              <a:t>buszsofőröket</a:t>
            </a:r>
            <a:r>
              <a:rPr lang="en-US" sz="3200" dirty="0">
                <a:latin typeface="Nyala" panose="02000504070300020003" pitchFamily="2" charset="0"/>
              </a:rPr>
              <a:t>, </a:t>
            </a:r>
            <a:r>
              <a:rPr lang="en-US" sz="3200" dirty="0" err="1">
                <a:latin typeface="Nyala" panose="02000504070300020003" pitchFamily="2" charset="0"/>
              </a:rPr>
              <a:t>Kelemen</a:t>
            </a:r>
            <a:r>
              <a:rPr lang="en-US" sz="3200" dirty="0">
                <a:latin typeface="Nyala" panose="02000504070300020003" pitchFamily="2" charset="0"/>
              </a:rPr>
              <a:t> </a:t>
            </a:r>
            <a:r>
              <a:rPr lang="en-US" sz="3200" dirty="0" err="1">
                <a:latin typeface="Nyala" panose="02000504070300020003" pitchFamily="2" charset="0"/>
              </a:rPr>
              <a:t>Peti</a:t>
            </a:r>
            <a:r>
              <a:rPr lang="en-US" sz="3200" dirty="0">
                <a:latin typeface="Nyala" panose="02000504070300020003" pitchFamily="2" charset="0"/>
              </a:rPr>
              <a:t> </a:t>
            </a:r>
            <a:r>
              <a:rPr lang="en-US" sz="3200" dirty="0" err="1">
                <a:latin typeface="Nyala" panose="02000504070300020003" pitchFamily="2" charset="0"/>
              </a:rPr>
              <a:t>bácsit</a:t>
            </a:r>
            <a:r>
              <a:rPr lang="en-US" sz="3200" dirty="0">
                <a:latin typeface="Nyala" panose="02000504070300020003" pitchFamily="2" charset="0"/>
              </a:rPr>
              <a:t> </a:t>
            </a:r>
            <a:r>
              <a:rPr lang="en-US" sz="3200" dirty="0" err="1">
                <a:latin typeface="Nyala" panose="02000504070300020003" pitchFamily="2" charset="0"/>
              </a:rPr>
              <a:t>és</a:t>
            </a:r>
            <a:r>
              <a:rPr lang="en-US" sz="3200" dirty="0">
                <a:latin typeface="Nyala" panose="02000504070300020003" pitchFamily="2" charset="0"/>
              </a:rPr>
              <a:t> </a:t>
            </a:r>
            <a:r>
              <a:rPr lang="hu-HU" sz="3200" dirty="0" smtClean="0">
                <a:latin typeface="Nyala" panose="02000504070300020003" pitchFamily="2" charset="0"/>
              </a:rPr>
              <a:t>Sanyi </a:t>
            </a:r>
            <a:r>
              <a:rPr lang="en-US" sz="3200" dirty="0" err="1" smtClean="0">
                <a:latin typeface="Nyala" panose="02000504070300020003" pitchFamily="2" charset="0"/>
              </a:rPr>
              <a:t>bácsit</a:t>
            </a:r>
            <a:r>
              <a:rPr lang="en-US" sz="3200" dirty="0">
                <a:latin typeface="Nyala" panose="02000504070300020003" pitchFamily="2" charset="0"/>
              </a:rPr>
              <a:t>. </a:t>
            </a:r>
            <a:endParaRPr lang="hu-HU" sz="3200" dirty="0">
              <a:latin typeface="Nyala" panose="02000504070300020003" pitchFamily="2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0478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9259" y="500062"/>
            <a:ext cx="10515600" cy="1325563"/>
          </a:xfrm>
        </p:spPr>
        <p:txBody>
          <a:bodyPr>
            <a:normAutofit/>
          </a:bodyPr>
          <a:lstStyle/>
          <a:p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1. megálló: Király-hágó</a:t>
            </a:r>
            <a:endParaRPr lang="hu-H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Nyala" panose="02000504070300020003" pitchFamily="2" charset="0"/>
              </a:rPr>
              <a:t>A </a:t>
            </a:r>
            <a:r>
              <a:rPr lang="en-US" sz="2400" dirty="0" err="1">
                <a:latin typeface="Nyala" panose="02000504070300020003" pitchFamily="2" charset="0"/>
              </a:rPr>
              <a:t>határ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átlépése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után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megálltunk</a:t>
            </a:r>
            <a:r>
              <a:rPr lang="en-US" sz="2400" dirty="0">
                <a:latin typeface="Nyala" panose="02000504070300020003" pitchFamily="2" charset="0"/>
              </a:rPr>
              <a:t>, </a:t>
            </a:r>
            <a:r>
              <a:rPr lang="en-US" sz="2400" dirty="0" err="1">
                <a:latin typeface="Nyala" panose="02000504070300020003" pitchFamily="2" charset="0"/>
              </a:rPr>
              <a:t>hogy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pénz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váltsunk</a:t>
            </a:r>
            <a:r>
              <a:rPr lang="en-US" sz="2400" dirty="0">
                <a:latin typeface="Nyala" panose="02000504070300020003" pitchFamily="2" charset="0"/>
              </a:rPr>
              <a:t>. </a:t>
            </a:r>
            <a:r>
              <a:rPr lang="en-US" sz="2400" dirty="0" err="1">
                <a:latin typeface="Nyala" panose="02000504070300020003" pitchFamily="2" charset="0"/>
              </a:rPr>
              <a:t>Nagyváradtól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még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hosszú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út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vezetett</a:t>
            </a:r>
            <a:r>
              <a:rPr lang="en-US" sz="2400" dirty="0">
                <a:latin typeface="Nyala" panose="02000504070300020003" pitchFamily="2" charset="0"/>
              </a:rPr>
              <a:t> a </a:t>
            </a:r>
            <a:r>
              <a:rPr lang="en-US" sz="2400" dirty="0" err="1">
                <a:latin typeface="Nyala" panose="02000504070300020003" pitchFamily="2" charset="0"/>
              </a:rPr>
              <a:t>Király-hágóig</a:t>
            </a:r>
            <a:r>
              <a:rPr lang="en-US" sz="2400" dirty="0">
                <a:latin typeface="Nyala" panose="02000504070300020003" pitchFamily="2" charset="0"/>
              </a:rPr>
              <a:t>, </a:t>
            </a:r>
            <a:r>
              <a:rPr lang="en-US" sz="2400" dirty="0" err="1">
                <a:latin typeface="Nyala" panose="02000504070300020003" pitchFamily="2" charset="0"/>
              </a:rPr>
              <a:t>amelyet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Erdély</a:t>
            </a:r>
            <a:r>
              <a:rPr lang="en-US" sz="2400" dirty="0">
                <a:latin typeface="Nyala" panose="02000504070300020003" pitchFamily="2" charset="0"/>
              </a:rPr>
              <a:t> </a:t>
            </a:r>
            <a:r>
              <a:rPr lang="en-US" sz="2400" dirty="0" err="1">
                <a:latin typeface="Nyala" panose="02000504070300020003" pitchFamily="2" charset="0"/>
              </a:rPr>
              <a:t>kapujának</a:t>
            </a:r>
            <a:r>
              <a:rPr lang="en-US" sz="2400" dirty="0">
                <a:latin typeface="Nyala" panose="02000504070300020003" pitchFamily="2" charset="0"/>
              </a:rPr>
              <a:t> is </a:t>
            </a:r>
            <a:r>
              <a:rPr lang="en-US" sz="2400" dirty="0" err="1" smtClean="0">
                <a:latin typeface="Nyala" panose="02000504070300020003" pitchFamily="2" charset="0"/>
              </a:rPr>
              <a:t>neveznek</a:t>
            </a:r>
            <a:r>
              <a:rPr lang="hu-HU" sz="2400" dirty="0" smtClean="0">
                <a:latin typeface="Nyala" panose="02000504070300020003" pitchFamily="2" charset="0"/>
              </a:rPr>
              <a:t>.</a:t>
            </a:r>
          </a:p>
          <a:p>
            <a:r>
              <a:rPr lang="hu-HU" sz="2400" dirty="0" smtClean="0">
                <a:latin typeface="Nyala" panose="02000504070300020003" pitchFamily="2" charset="0"/>
              </a:rPr>
              <a:t>Egy pár nagyon barátságos kutyussal s találkoztunk, akik nagyon aranyosak voltak</a:t>
            </a:r>
          </a:p>
          <a:p>
            <a:r>
              <a:rPr lang="hu-HU" sz="2400" dirty="0" smtClean="0">
                <a:latin typeface="Nyala" panose="02000504070300020003" pitchFamily="2" charset="0"/>
              </a:rPr>
              <a:t>Itt </a:t>
            </a:r>
            <a:r>
              <a:rPr lang="hu-HU" sz="2400" dirty="0" err="1" smtClean="0">
                <a:latin typeface="Nyala" panose="02000504070300020003" pitchFamily="2" charset="0"/>
              </a:rPr>
              <a:t>kb</a:t>
            </a:r>
            <a:r>
              <a:rPr lang="hu-HU" sz="2400" dirty="0" smtClean="0">
                <a:latin typeface="Nyala" panose="02000504070300020003" pitchFamily="2" charset="0"/>
              </a:rPr>
              <a:t> fél óráig voltunk, aztán indultunk is tovább </a:t>
            </a:r>
            <a:r>
              <a:rPr lang="hu-HU" sz="2400" dirty="0" err="1" smtClean="0">
                <a:latin typeface="Nyala" panose="02000504070300020003" pitchFamily="2" charset="0"/>
              </a:rPr>
              <a:t>Erdőszentgyörgyre</a:t>
            </a:r>
            <a:r>
              <a:rPr lang="hu-HU" sz="2400" dirty="0" smtClean="0"/>
              <a:t>.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671568" y="5765081"/>
            <a:ext cx="73186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87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5" y="609599"/>
            <a:ext cx="5950039" cy="4001037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649" y="3026535"/>
            <a:ext cx="5294705" cy="370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0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hu-H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Erdőszentgyörgy</a:t>
            </a:r>
            <a:endParaRPr lang="hu-H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err="1" smtClean="0"/>
              <a:t>Erdőszentgyörgyön</a:t>
            </a:r>
            <a:r>
              <a:rPr lang="hu-HU" sz="2400" dirty="0" smtClean="0"/>
              <a:t> a híres </a:t>
            </a:r>
            <a:r>
              <a:rPr lang="hu-HU" sz="2400" dirty="0" err="1" smtClean="0"/>
              <a:t>Rhédey-kastélyt</a:t>
            </a:r>
            <a:r>
              <a:rPr lang="hu-HU" sz="2400" dirty="0" smtClean="0"/>
              <a:t> tekintettük meg.</a:t>
            </a:r>
          </a:p>
          <a:p>
            <a:r>
              <a:rPr lang="hu-HU" sz="2400" dirty="0" smtClean="0"/>
              <a:t>A kastélyban egy érdekes kiállítást csodálhattunk meg a </a:t>
            </a:r>
            <a:r>
              <a:rPr lang="hu-HU" sz="2400" dirty="0" err="1" smtClean="0"/>
              <a:t>Rhédely</a:t>
            </a:r>
            <a:r>
              <a:rPr lang="hu-HU" sz="2400" dirty="0" smtClean="0"/>
              <a:t> családról, valamint </a:t>
            </a:r>
            <a:r>
              <a:rPr lang="hu-HU" sz="2400" dirty="0" err="1" smtClean="0"/>
              <a:t>Rhédey</a:t>
            </a:r>
            <a:r>
              <a:rPr lang="hu-HU" sz="2400" dirty="0" smtClean="0"/>
              <a:t> Klaudia életéről, illetve arról is több mindent megtudhattunk, hogy hogyan is került a </a:t>
            </a:r>
            <a:r>
              <a:rPr lang="hu-HU" sz="2400" dirty="0" err="1" smtClean="0"/>
              <a:t>Rhédey</a:t>
            </a:r>
            <a:r>
              <a:rPr lang="hu-HU" sz="2400" dirty="0" smtClean="0"/>
              <a:t> család a brit királyi családhoz.</a:t>
            </a:r>
          </a:p>
          <a:p>
            <a:r>
              <a:rPr lang="hu-HU" sz="2400" dirty="0" smtClean="0"/>
              <a:t>Ezek mellett még </a:t>
            </a:r>
            <a:r>
              <a:rPr lang="hu-HU" sz="2400" dirty="0" err="1" smtClean="0"/>
              <a:t>Bözödújfaluról</a:t>
            </a:r>
            <a:r>
              <a:rPr lang="hu-HU" sz="2400" dirty="0" smtClean="0"/>
              <a:t>, az elárasztott faluról is láthattunk egy érdekes bemutatót.</a:t>
            </a:r>
          </a:p>
        </p:txBody>
      </p:sp>
    </p:spTree>
    <p:extLst>
      <p:ext uri="{BB962C8B-B14F-4D97-AF65-F5344CB8AC3E}">
        <p14:creationId xmlns:p14="http://schemas.microsoft.com/office/powerpoint/2010/main" val="384451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76" y="3232597"/>
            <a:ext cx="4121240" cy="3078052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" y="0"/>
            <a:ext cx="4623515" cy="313600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759" y="-14310"/>
            <a:ext cx="4542485" cy="305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hu-H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Szováta</a:t>
            </a:r>
            <a:r>
              <a:rPr lang="hu-H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Medve-tó</a:t>
            </a:r>
            <a:endParaRPr lang="hu-H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 err="1" smtClean="0"/>
              <a:t>Erdőszentgyörgy</a:t>
            </a:r>
            <a:r>
              <a:rPr lang="hu-HU" sz="2400" dirty="0" smtClean="0"/>
              <a:t> után </a:t>
            </a:r>
            <a:r>
              <a:rPr lang="hu-HU" sz="2400" dirty="0" err="1" smtClean="0"/>
              <a:t>Szovátára</a:t>
            </a:r>
            <a:r>
              <a:rPr lang="hu-HU" sz="2400" dirty="0" smtClean="0"/>
              <a:t> vezetett az utunk</a:t>
            </a:r>
          </a:p>
          <a:p>
            <a:r>
              <a:rPr lang="hu-HU" sz="2400" dirty="0" smtClean="0"/>
              <a:t>Itt a híres Medve-tavat, ami nyaranta több ezer fürdőzőt csalogat magához, valamint más érdekes tavakat tekintettünk meg.</a:t>
            </a:r>
          </a:p>
          <a:p>
            <a:r>
              <a:rPr lang="hu-HU" sz="2400" dirty="0" smtClean="0"/>
              <a:t>Illetve még edzeni is volt időnk egy kisebb edzőparkban a tó mellett.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47664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43" y="543775"/>
            <a:ext cx="4297222" cy="2849294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567" y="2807597"/>
            <a:ext cx="5602309" cy="369623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774" y="438422"/>
            <a:ext cx="459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1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Dimenzió</Template>
  <TotalTime>79</TotalTime>
  <Words>426</Words>
  <Application>Microsoft Office PowerPoint</Application>
  <PresentationFormat>Szélesvásznú</PresentationFormat>
  <Paragraphs>27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20" baseType="lpstr">
      <vt:lpstr>Arial</vt:lpstr>
      <vt:lpstr>Baskerville Old Face</vt:lpstr>
      <vt:lpstr>Britannic Bold</vt:lpstr>
      <vt:lpstr>Comic Sans MS</vt:lpstr>
      <vt:lpstr>Nyala</vt:lpstr>
      <vt:lpstr>Trebuchet MS</vt:lpstr>
      <vt:lpstr>Wingdings 3</vt:lpstr>
      <vt:lpstr>Fazetta</vt:lpstr>
      <vt:lpstr>Erdélyi Kirándulás  2023. 05.15-19. 1. nap</vt:lpstr>
      <vt:lpstr>Készülődés</vt:lpstr>
      <vt:lpstr>A nagy nap reggele</vt:lpstr>
      <vt:lpstr>1. megálló: Király-hágó</vt:lpstr>
      <vt:lpstr>PowerPoint bemutató</vt:lpstr>
      <vt:lpstr>2. Erdőszentgyörgy</vt:lpstr>
      <vt:lpstr>PowerPoint bemutató</vt:lpstr>
      <vt:lpstr>3. Szováta Medve-tó</vt:lpstr>
      <vt:lpstr>PowerPoint bemutató</vt:lpstr>
      <vt:lpstr>4. Korond régi mesterségek</vt:lpstr>
      <vt:lpstr>PowerPoint bemutató</vt:lpstr>
      <vt:lpstr>5. Szállásunk: Marosfő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Erdélyi Kirándulás  2023. 05.15-19. 1. nap</dc:title>
  <dc:creator>Tóth István</dc:creator>
  <cp:lastModifiedBy>Tóth István</cp:lastModifiedBy>
  <cp:revision>13</cp:revision>
  <dcterms:created xsi:type="dcterms:W3CDTF">2023-06-12T18:18:37Z</dcterms:created>
  <dcterms:modified xsi:type="dcterms:W3CDTF">2023-06-13T09:21:52Z</dcterms:modified>
</cp:coreProperties>
</file>