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284" r:id="rId13"/>
    <p:sldId id="288" r:id="rId14"/>
    <p:sldId id="285" r:id="rId15"/>
    <p:sldId id="287" r:id="rId16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66" d="100"/>
          <a:sy n="66" d="100"/>
        </p:scale>
        <p:origin x="600" y="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721B2A7-51F5-4FDC-BE06-F3E90A4489F7}" type="datetime1">
              <a:rPr lang="hu-HU" smtClean="0"/>
              <a:pPr algn="r" rtl="0"/>
              <a:t>2022. 06. 13.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559B9A2-8326-4635-880C-5B72FBBC6867}" type="datetime1">
              <a:rPr lang="hu-HU" smtClean="0"/>
              <a:pPr/>
              <a:t>2022. 06. 13.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86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91E90C-577B-43A2-96B9-5F9C4D0D5D74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0E7FA44-65CF-4337-963C-7B9FE4472796}" type="datetime1">
              <a:rPr lang="hu-HU" smtClean="0"/>
              <a:pPr/>
              <a:t>2022. 06. 13.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8490527-B68A-4BFF-A6DE-D5CBA02812C2}" type="datetime1">
              <a:rPr lang="hu-HU" smtClean="0"/>
              <a:pPr/>
              <a:t>2022. 06. 13.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D95124D-E261-47F1-B401-86E03874A598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6C10C3-259D-4671-BF16-34C81C9AD045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CF0680B-0BA5-4794-855D-17DF05928D42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2CF9FBE-3783-4498-A910-0B31E13B7479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9616E92-2361-47AD-97DB-FF3A3CF17B71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0853975-2D52-4D0E-BABC-7B145127E156}" type="datetime1">
              <a:rPr lang="hu-HU" noProof="0" smtClean="0"/>
              <a:pPr/>
              <a:t>2022. 06. 13.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9DCE854-1D69-434E-835E-0DD4CA759197}" type="datetime1">
              <a:rPr lang="hu-HU" noProof="0" smtClean="0"/>
              <a:pPr/>
              <a:t>2022. 06. 13.</a:t>
            </a:fld>
            <a:r>
              <a:rPr lang="hu-HU" noProof="0" dirty="0"/>
              <a:t>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A88B3F56-0D61-435C-936E-D6D5D3A0853F}" type="datetime1">
              <a:rPr lang="hu-HU" smtClean="0"/>
              <a:pPr/>
              <a:t>2022. 06. 13.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r>
              <a:rPr lang="hu-HU" dirty="0"/>
              <a:t>                                  </a:t>
            </a:r>
            <a:fld id="{81FEFA0A-2F20-4B60-98C6-5FFDA469AA1C}" type="slidenum">
              <a:rPr lang="hu-HU" noProof="0" smtClean="0"/>
              <a:pPr algn="r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81844" y="990600"/>
            <a:ext cx="10081120" cy="287044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u" dirty="0" smtClean="0"/>
              <a:t>„Határtalanul...”</a:t>
            </a:r>
            <a:br>
              <a:rPr lang="hu" dirty="0" smtClean="0"/>
            </a:br>
            <a:r>
              <a:rPr lang="hu" dirty="0" smtClean="0"/>
              <a:t>Tanulmányi kirándulás Erdélybe </a:t>
            </a:r>
            <a:br>
              <a:rPr lang="hu" dirty="0" smtClean="0"/>
            </a:br>
            <a:r>
              <a:rPr lang="hu" sz="4900" dirty="0" smtClean="0"/>
              <a:t>2022. május 2-6.</a:t>
            </a:r>
            <a:endParaRPr lang="hu" sz="49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13" y="4653136"/>
            <a:ext cx="8458200" cy="985664"/>
          </a:xfrm>
        </p:spPr>
        <p:txBody>
          <a:bodyPr rtlCol="0">
            <a:normAutofit/>
          </a:bodyPr>
          <a:lstStyle/>
          <a:p>
            <a:pPr algn="ctr" rtl="0"/>
            <a:r>
              <a:rPr lang="hu" sz="5400" dirty="0" smtClean="0"/>
              <a:t>Erdély történelme</a:t>
            </a:r>
            <a:endParaRPr lang="hu" sz="5400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720080"/>
          </a:xfrm>
        </p:spPr>
        <p:txBody>
          <a:bodyPr>
            <a:normAutofit/>
          </a:bodyPr>
          <a:lstStyle/>
          <a:p>
            <a:r>
              <a:rPr lang="hu-HU" dirty="0" smtClean="0"/>
              <a:t>Unió Erdéllyel  ….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3852" y="836712"/>
            <a:ext cx="10729192" cy="5904656"/>
          </a:xfrm>
        </p:spPr>
        <p:txBody>
          <a:bodyPr/>
          <a:lstStyle/>
          <a:p>
            <a:r>
              <a:rPr lang="hu-HU" b="1" dirty="0" smtClean="0"/>
              <a:t>1848. március 15.: </a:t>
            </a:r>
            <a:r>
              <a:rPr lang="hu-HU" dirty="0" smtClean="0"/>
              <a:t>a 12 pont egyike volt az „unió Erdéllyel”, vagyis hogy Erdély ismét Magyarországhoz tartozzon</a:t>
            </a:r>
          </a:p>
          <a:p>
            <a:r>
              <a:rPr lang="hu-HU" b="1" dirty="0" smtClean="0"/>
              <a:t>1867: kiegyezés </a:t>
            </a:r>
            <a:r>
              <a:rPr lang="hu-HU" dirty="0" smtClean="0"/>
              <a:t>→ </a:t>
            </a:r>
            <a:r>
              <a:rPr lang="hu-HU" dirty="0"/>
              <a:t>az 1868. évi XLIII. törvény révén Erdély ismét Magyarország szerves része lett az </a:t>
            </a:r>
            <a:r>
              <a:rPr lang="hu-HU" i="1" dirty="0"/>
              <a:t>Osztrák–Magyar Monarchián</a:t>
            </a:r>
            <a:r>
              <a:rPr lang="hu-HU" dirty="0"/>
              <a:t> belül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438400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557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Székelyföld napjainkban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7828" y="1124744"/>
            <a:ext cx="11017224" cy="5400600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b="1" dirty="0" smtClean="0"/>
              <a:t>1920. június 4.: </a:t>
            </a:r>
            <a:r>
              <a:rPr lang="hu-HU" altLang="hu-HU" dirty="0" smtClean="0"/>
              <a:t>A </a:t>
            </a:r>
            <a:r>
              <a:rPr lang="hu-HU" altLang="hu-HU" b="1" dirty="0" smtClean="0"/>
              <a:t>trianoni béke </a:t>
            </a:r>
            <a:r>
              <a:rPr lang="hu-HU" altLang="hu-HU" dirty="0" smtClean="0"/>
              <a:t>következtében ma Erdély Románia része          (csak a</a:t>
            </a:r>
            <a:r>
              <a:rPr lang="hu-HU" dirty="0" smtClean="0"/>
              <a:t>z</a:t>
            </a:r>
            <a:r>
              <a:rPr lang="hu-HU" dirty="0"/>
              <a:t> </a:t>
            </a:r>
            <a:r>
              <a:rPr lang="hu-HU" dirty="0" smtClean="0"/>
              <a:t>1940-es</a:t>
            </a:r>
            <a:r>
              <a:rPr lang="hu-HU" dirty="0"/>
              <a:t> második bécsi döntés visszaadott </a:t>
            </a:r>
            <a:r>
              <a:rPr lang="hu-HU" dirty="0" smtClean="0"/>
              <a:t>Magyarországnak</a:t>
            </a:r>
            <a:r>
              <a:rPr lang="hu-HU" dirty="0"/>
              <a:t> 43 492 km²-t, Erdély északi és keleti </a:t>
            </a:r>
            <a:r>
              <a:rPr lang="hu-HU" dirty="0" smtClean="0"/>
              <a:t>részét)</a:t>
            </a:r>
            <a:endParaRPr lang="hu-HU" altLang="hu-HU" dirty="0" smtClean="0"/>
          </a:p>
          <a:p>
            <a:r>
              <a:rPr lang="hu-HU" altLang="hu-HU" dirty="0" smtClean="0"/>
              <a:t>az </a:t>
            </a:r>
            <a:r>
              <a:rPr lang="hu-HU" altLang="hu-HU" dirty="0"/>
              <a:t>itt élő magyarok </a:t>
            </a:r>
            <a:r>
              <a:rPr lang="hu-HU" altLang="hu-HU" b="1" dirty="0"/>
              <a:t>csaknem teljesen zárt magyar nyelvtömböt </a:t>
            </a:r>
            <a:r>
              <a:rPr lang="hu-HU" altLang="hu-HU" dirty="0" smtClean="0"/>
              <a:t>alkotnak,  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 smtClean="0"/>
              <a:t>számuk </a:t>
            </a:r>
            <a:r>
              <a:rPr lang="hu-HU" altLang="hu-HU" b="1" dirty="0"/>
              <a:t>750 ezer </a:t>
            </a:r>
            <a:r>
              <a:rPr lang="hu-HU" altLang="hu-HU" dirty="0"/>
              <a:t>körül lehet </a:t>
            </a:r>
            <a:endParaRPr lang="hu-HU" altLang="hu-HU" dirty="0" smtClean="0"/>
          </a:p>
          <a:p>
            <a:r>
              <a:rPr lang="hu-HU" altLang="hu-HU" dirty="0" smtClean="0"/>
              <a:t>az </a:t>
            </a:r>
            <a:r>
              <a:rPr lang="hu-HU" altLang="hu-HU" dirty="0"/>
              <a:t>általuk lakott terület jó része </a:t>
            </a:r>
            <a:r>
              <a:rPr lang="hu-HU" altLang="hu-HU" b="1" dirty="0"/>
              <a:t>1952—1968 között </a:t>
            </a:r>
            <a:r>
              <a:rPr lang="hu-HU" altLang="hu-HU" b="1" i="1" dirty="0"/>
              <a:t>Magyar Autonóm Tartomány</a:t>
            </a:r>
            <a:r>
              <a:rPr lang="hu-HU" altLang="hu-HU" b="1" dirty="0"/>
              <a:t>ként </a:t>
            </a:r>
            <a:r>
              <a:rPr lang="hu-HU" altLang="hu-HU" dirty="0"/>
              <a:t>szerepelt a román közigazgatásban és a térképeken, de 1968-ban a Székelyföld névleges magyar autonómiáját </a:t>
            </a:r>
            <a:r>
              <a:rPr lang="hu-HU" altLang="hu-HU" dirty="0" smtClean="0"/>
              <a:t>megszüntették</a:t>
            </a:r>
          </a:p>
          <a:p>
            <a:r>
              <a:rPr lang="hu-HU" altLang="hu-HU" dirty="0" smtClean="0"/>
              <a:t>változás </a:t>
            </a:r>
            <a:r>
              <a:rPr lang="hu-HU" altLang="hu-HU" dirty="0"/>
              <a:t>az </a:t>
            </a:r>
            <a:r>
              <a:rPr lang="hu-HU" altLang="hu-HU" b="1" dirty="0"/>
              <a:t>1989. december végi forradalom</a:t>
            </a:r>
            <a:r>
              <a:rPr lang="hu-HU" altLang="hu-HU" dirty="0"/>
              <a:t>, vagyis a </a:t>
            </a:r>
            <a:r>
              <a:rPr lang="hu-HU" altLang="hu-HU" dirty="0" err="1" smtClean="0"/>
              <a:t>Ceauşescu</a:t>
            </a:r>
            <a:r>
              <a:rPr lang="hu-HU" altLang="hu-HU" dirty="0" smtClean="0"/>
              <a:t>-diktatúra megdöntése </a:t>
            </a:r>
            <a:r>
              <a:rPr lang="hu-HU" altLang="hu-HU" dirty="0"/>
              <a:t>után következett </a:t>
            </a:r>
            <a:r>
              <a:rPr lang="hu-HU" altLang="hu-HU" dirty="0" smtClean="0"/>
              <a:t>be</a:t>
            </a:r>
          </a:p>
          <a:p>
            <a:r>
              <a:rPr lang="hu-HU" dirty="0" smtClean="0"/>
              <a:t>A magyarság ma Románia legnagyobb nemzeti kisebbsége</a:t>
            </a:r>
          </a:p>
          <a:p>
            <a:r>
              <a:rPr lang="hu-HU" dirty="0" smtClean="0"/>
              <a:t>A rendszerváltás után gyakorolhatják nemzetiségi jogaikat: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a magyar nyelv használata, politikai jogok gyakorlása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64" y="4221088"/>
            <a:ext cx="27051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052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345215" cy="671736"/>
          </a:xfrm>
        </p:spPr>
        <p:txBody>
          <a:bodyPr>
            <a:normAutofit/>
          </a:bodyPr>
          <a:lstStyle/>
          <a:p>
            <a:r>
              <a:rPr lang="hu-HU" altLang="hu-HU" dirty="0" smtClean="0"/>
              <a:t>Amikor Erdély a </a:t>
            </a:r>
            <a:r>
              <a:rPr lang="hu-HU" altLang="hu-HU" dirty="0"/>
              <a:t>Magyar Királyság </a:t>
            </a:r>
            <a:r>
              <a:rPr lang="hu-HU" altLang="hu-HU" dirty="0" smtClean="0"/>
              <a:t>része volt 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373" y="1268412"/>
            <a:ext cx="795126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10585176" cy="588141"/>
          </a:xfrm>
        </p:spPr>
        <p:txBody>
          <a:bodyPr>
            <a:normAutofit/>
          </a:bodyPr>
          <a:lstStyle/>
          <a:p>
            <a:r>
              <a:rPr lang="hu-HU" altLang="hu-HU" dirty="0" smtClean="0"/>
              <a:t>Hogyan lett </a:t>
            </a:r>
            <a:r>
              <a:rPr lang="hu-HU" altLang="hu-HU" dirty="0"/>
              <a:t>Erdély a Magyar Királyság </a:t>
            </a:r>
            <a:r>
              <a:rPr lang="hu-HU" altLang="hu-HU" dirty="0" smtClean="0"/>
              <a:t>része 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7828" y="980728"/>
            <a:ext cx="10873207" cy="56886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2600" b="1" dirty="0"/>
              <a:t>Honfoglalás</a:t>
            </a:r>
            <a:r>
              <a:rPr lang="hu-HU" altLang="hu-HU" sz="2600" dirty="0"/>
              <a:t> (895/6 -900) </a:t>
            </a:r>
            <a:r>
              <a:rPr lang="hu-HU" altLang="hu-HU" sz="2600" dirty="0" smtClean="0"/>
              <a:t>– </a:t>
            </a:r>
            <a:r>
              <a:rPr lang="hu-HU" altLang="hu-HU" sz="2600" dirty="0"/>
              <a:t>a Vereckei-hágón és Erdélyen </a:t>
            </a:r>
            <a:r>
              <a:rPr lang="hu-HU" altLang="hu-HU" sz="2600" dirty="0" smtClean="0"/>
              <a:t>keresztül történt</a:t>
            </a:r>
            <a:endParaRPr lang="hu-HU" altLang="hu-HU" sz="2600" dirty="0"/>
          </a:p>
          <a:p>
            <a:pPr>
              <a:lnSpc>
                <a:spcPct val="80000"/>
              </a:lnSpc>
            </a:pPr>
            <a:r>
              <a:rPr lang="hu-HU" altLang="hu-HU" sz="2600" b="1" dirty="0"/>
              <a:t>Szent István </a:t>
            </a:r>
            <a:r>
              <a:rPr lang="hu-HU" altLang="hu-HU" sz="2600" dirty="0" smtClean="0"/>
              <a:t>létrehozta az Erdély (Erdőelve</a:t>
            </a:r>
            <a:r>
              <a:rPr lang="hu-HU" altLang="hu-HU" sz="2600" dirty="0"/>
              <a:t>, latinul Transsylvania) néven ismert </a:t>
            </a:r>
            <a:r>
              <a:rPr lang="hu-HU" altLang="hu-HU" sz="2600" b="1" dirty="0"/>
              <a:t>tartományt</a:t>
            </a:r>
            <a:r>
              <a:rPr lang="hu-HU" altLang="hu-HU" sz="2600" dirty="0"/>
              <a:t> </a:t>
            </a:r>
            <a:r>
              <a:rPr lang="hu-HU" altLang="hu-HU" sz="2600" dirty="0" smtClean="0"/>
              <a:t>(a </a:t>
            </a:r>
            <a:r>
              <a:rPr lang="hu-HU" altLang="hu-HU" sz="2600" dirty="0"/>
              <a:t>Királyhágón túl, az Erdélyi-középhegység, a Keleti- és a Déli-Kárpátok </a:t>
            </a:r>
            <a:r>
              <a:rPr lang="hu-HU" altLang="hu-HU" sz="2600" dirty="0" smtClean="0"/>
              <a:t>között): </a:t>
            </a:r>
            <a:r>
              <a:rPr lang="hu-HU" altLang="hu-HU" sz="2600" b="1" dirty="0" smtClean="0"/>
              <a:t>7 </a:t>
            </a:r>
            <a:r>
              <a:rPr lang="hu-HU" altLang="hu-HU" sz="2600" b="1" dirty="0"/>
              <a:t>vármegyét </a:t>
            </a:r>
            <a:r>
              <a:rPr lang="hu-HU" altLang="hu-HU" sz="2600" dirty="0"/>
              <a:t>hozott itt létre  </a:t>
            </a:r>
            <a:r>
              <a:rPr lang="hu-HU" altLang="hu-HU" sz="2600" dirty="0" smtClean="0"/>
              <a:t>                                           - </a:t>
            </a:r>
            <a:r>
              <a:rPr lang="hu-HU" altLang="hu-HU" sz="2600" dirty="0"/>
              <a:t>Belső-Szolnok, Doboka, Fehér, Hunyad, Küküllő, Kolozs és Torda </a:t>
            </a:r>
            <a:r>
              <a:rPr lang="hu-HU" altLang="hu-HU" sz="2600" dirty="0" smtClean="0"/>
              <a:t>               - szimbólumaik </a:t>
            </a:r>
            <a:r>
              <a:rPr lang="hu-HU" altLang="hu-HU" sz="2600" dirty="0"/>
              <a:t>szerepelnek Erdély </a:t>
            </a:r>
            <a:r>
              <a:rPr lang="hu-HU" altLang="hu-HU" sz="2600" dirty="0" smtClean="0"/>
              <a:t>címerében → </a:t>
            </a:r>
            <a:r>
              <a:rPr lang="hu-HU" altLang="hu-HU" sz="2600" dirty="0" err="1"/>
              <a:t>Siebenbürgen</a:t>
            </a:r>
            <a:r>
              <a:rPr lang="hu-HU" altLang="hu-HU" sz="2600" dirty="0"/>
              <a:t> </a:t>
            </a:r>
            <a:endParaRPr lang="hu-HU" altLang="hu-HU" dirty="0"/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600" dirty="0" smtClean="0"/>
              <a:t>  - a „gyula” </a:t>
            </a:r>
            <a:r>
              <a:rPr lang="hu-HU" altLang="hu-HU" sz="2600" dirty="0"/>
              <a:t>tartományának, egyben az erdélyi püspökségnek </a:t>
            </a:r>
            <a:r>
              <a:rPr lang="hu-HU" altLang="hu-HU" sz="2600" dirty="0" smtClean="0"/>
              <a:t>   székvárosa </a:t>
            </a:r>
            <a:r>
              <a:rPr lang="hu-HU" altLang="hu-HU" sz="2600" dirty="0"/>
              <a:t>1003-tól Gyulafehérvár </a:t>
            </a:r>
            <a:r>
              <a:rPr lang="hu-HU" altLang="hu-HU" sz="2600" dirty="0" smtClean="0"/>
              <a:t>lett, később </a:t>
            </a:r>
            <a:r>
              <a:rPr lang="hu-HU" altLang="hu-HU" sz="2600" dirty="0"/>
              <a:t>a központ szerepkörét Kolozsvár vette </a:t>
            </a:r>
            <a:r>
              <a:rPr lang="hu-HU" altLang="hu-HU" sz="2600" dirty="0" smtClean="0"/>
              <a:t>át</a:t>
            </a:r>
            <a:endParaRPr lang="hu-HU" altLang="hu-HU" sz="2600" dirty="0"/>
          </a:p>
          <a:p>
            <a:pPr>
              <a:lnSpc>
                <a:spcPct val="80000"/>
              </a:lnSpc>
            </a:pPr>
            <a:r>
              <a:rPr lang="hu-HU" altLang="hu-HU" sz="2600" dirty="0" smtClean="0"/>
              <a:t>Erdély </a:t>
            </a:r>
            <a:r>
              <a:rPr lang="hu-HU" altLang="hu-HU" sz="2600" dirty="0"/>
              <a:t>magában foglalja a Mezőséget, Székelyföldet (Udvarhely-, Maros-, Csík-, Háromszék és Aranyosszék), valamint a II. Endre király által 1224-ben a szászoknak adományozott, széles körű autonómiával bíró Királyföldet (Szászföld). </a:t>
            </a:r>
          </a:p>
          <a:p>
            <a:r>
              <a:rPr lang="hu-HU" sz="2600" dirty="0" smtClean="0"/>
              <a:t>A </a:t>
            </a:r>
            <a:r>
              <a:rPr lang="hu-HU" sz="2600" b="1" dirty="0" smtClean="0"/>
              <a:t>középkorban</a:t>
            </a:r>
            <a:r>
              <a:rPr lang="hu-HU" sz="2600" dirty="0" smtClean="0"/>
              <a:t> tehát a Magyar Királyság szerves része volt Erdély!</a:t>
            </a:r>
            <a:endParaRPr lang="hu-HU" sz="2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95" y="2576981"/>
            <a:ext cx="1176630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5860" y="381000"/>
            <a:ext cx="10585175" cy="671736"/>
          </a:xfrm>
        </p:spPr>
        <p:txBody>
          <a:bodyPr/>
          <a:lstStyle/>
          <a:p>
            <a:r>
              <a:rPr lang="hu-HU" dirty="0" smtClean="0"/>
              <a:t>Erdély mint önálló fejedelemség … (1542 – 1687)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7828" y="1268760"/>
            <a:ext cx="10945216" cy="5184576"/>
          </a:xfrm>
        </p:spPr>
        <p:txBody>
          <a:bodyPr>
            <a:normAutofit fontScale="77500" lnSpcReduction="20000"/>
          </a:bodyPr>
          <a:lstStyle/>
          <a:p>
            <a:r>
              <a:rPr lang="hu-HU" altLang="hu-HU" sz="3400" dirty="0"/>
              <a:t>Buda elfoglalása után (1541) -  török befolyás </a:t>
            </a:r>
            <a:r>
              <a:rPr lang="hu-HU" altLang="hu-HU" sz="3400" dirty="0" smtClean="0"/>
              <a:t>alatt önálló </a:t>
            </a:r>
            <a:r>
              <a:rPr lang="hu-HU" altLang="hu-HU" sz="3400" dirty="0"/>
              <a:t>fejedelemségként létezett tovább, a lényeges kérdésekben megőrizve szabadságát</a:t>
            </a:r>
          </a:p>
          <a:p>
            <a:r>
              <a:rPr lang="hu-HU" altLang="hu-HU" sz="3400" dirty="0" smtClean="0"/>
              <a:t>Az </a:t>
            </a:r>
            <a:r>
              <a:rPr lang="hu-HU" altLang="hu-HU" sz="3400" dirty="0"/>
              <a:t>önálló magyar </a:t>
            </a:r>
            <a:r>
              <a:rPr lang="hu-HU" altLang="hu-HU" sz="3400" dirty="0" smtClean="0"/>
              <a:t>államiságnak és </a:t>
            </a:r>
            <a:r>
              <a:rPr lang="hu-HU" altLang="hu-HU" sz="3400" dirty="0"/>
              <a:t>a magyar kultúra fejlődésének fellegvára lett</a:t>
            </a:r>
          </a:p>
          <a:p>
            <a:r>
              <a:rPr lang="hu-HU" altLang="hu-HU" sz="3400" dirty="0"/>
              <a:t>Területe ekkor néhány tiszántúli vármegyével (Arad, Békés, Bihar, Csanád, Közép-Szolnok, Zaránd, illetve később Kraszna, Máramaros, Szatmár, Szabolcs, Bereg, Ugocsa), a </a:t>
            </a:r>
            <a:r>
              <a:rPr lang="hu-HU" altLang="hu-HU" sz="3400" dirty="0" err="1"/>
              <a:t>Partiumnak</a:t>
            </a:r>
            <a:r>
              <a:rPr lang="hu-HU" altLang="hu-HU" sz="3400" dirty="0"/>
              <a:t> nevezett magyarországi részekkel bővült </a:t>
            </a:r>
          </a:p>
          <a:p>
            <a:r>
              <a:rPr lang="hu-HU" altLang="hu-HU" sz="3400" dirty="0"/>
              <a:t>Bocskai István és II. Rákóczi Ferenc Erdély fejedelmeként vívták a magyar szabadságharcot a Habsburgokkal</a:t>
            </a:r>
          </a:p>
          <a:p>
            <a:r>
              <a:rPr lang="hu-HU" altLang="hu-HU" sz="3400" dirty="0"/>
              <a:t>Báthori István fejedelem korában a törvényeket is magyarul alkották</a:t>
            </a:r>
          </a:p>
          <a:p>
            <a:r>
              <a:rPr lang="hu-HU" altLang="hu-HU" sz="3400" dirty="0" smtClean="0"/>
              <a:t>A </a:t>
            </a:r>
            <a:r>
              <a:rPr lang="hu-HU" altLang="hu-HU" sz="3400" dirty="0"/>
              <a:t>„bölcs” fejedelem, Bethlen Gábor (1613-1629) és I. Rákóczi György (1630-1648) uralkodása pedig elhozta Erdély felvirágzását, aranykorát</a:t>
            </a:r>
          </a:p>
          <a:p>
            <a:endParaRPr lang="hu-HU" alt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66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16632"/>
            <a:ext cx="9864448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2" y="188640"/>
            <a:ext cx="10417223" cy="360040"/>
          </a:xfrm>
        </p:spPr>
        <p:txBody>
          <a:bodyPr>
            <a:noAutofit/>
          </a:bodyPr>
          <a:lstStyle/>
          <a:p>
            <a:pPr algn="ctr"/>
            <a:r>
              <a:rPr lang="hu-HU" altLang="hu-HU" sz="2800" dirty="0" smtClean="0"/>
              <a:t>Erdély népei, lakossága ….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7828" y="620688"/>
            <a:ext cx="11161240" cy="612068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</a:pPr>
            <a:r>
              <a:rPr lang="hu-HU" altLang="hu-HU" sz="6200" b="1" u="sng" dirty="0" smtClean="0"/>
              <a:t>Magyarok és magyar nyelvű népcsoportok:</a:t>
            </a:r>
            <a:endParaRPr lang="hu-HU" altLang="hu-HU" sz="6200" b="1" u="sng" dirty="0"/>
          </a:p>
          <a:p>
            <a:pPr>
              <a:lnSpc>
                <a:spcPct val="80000"/>
              </a:lnSpc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legarchaikusabb </a:t>
            </a:r>
            <a:r>
              <a:rPr lang="hu-HU" altLang="hu-HU" sz="6200" dirty="0"/>
              <a:t>népcsoportja: </a:t>
            </a:r>
            <a:r>
              <a:rPr lang="hu-HU" altLang="hu-HU" sz="6200" b="1" dirty="0"/>
              <a:t>a </a:t>
            </a:r>
            <a:r>
              <a:rPr lang="hu-HU" altLang="hu-HU" sz="6200" b="1" i="1" dirty="0"/>
              <a:t>csángók </a:t>
            </a:r>
            <a:r>
              <a:rPr lang="hu-HU" altLang="hu-HU" sz="6200" i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6200" i="1" dirty="0"/>
              <a:t> </a:t>
            </a:r>
            <a:r>
              <a:rPr lang="hu-HU" altLang="hu-HU" sz="6200" i="1" dirty="0" smtClean="0"/>
              <a:t>     - </a:t>
            </a:r>
            <a:r>
              <a:rPr lang="hu-HU" altLang="hu-HU" sz="6200" dirty="0" smtClean="0"/>
              <a:t>zömük </a:t>
            </a:r>
            <a:r>
              <a:rPr lang="hu-HU" altLang="hu-HU" sz="6200" dirty="0"/>
              <a:t>a </a:t>
            </a:r>
            <a:r>
              <a:rPr lang="hu-HU" altLang="hu-HU" sz="6200" dirty="0" smtClean="0"/>
              <a:t>Székelyföldről „</a:t>
            </a:r>
            <a:r>
              <a:rPr lang="hu-HU" altLang="hu-HU" sz="6200" dirty="0" err="1" smtClean="0"/>
              <a:t>csángált</a:t>
            </a:r>
            <a:r>
              <a:rPr lang="hu-HU" altLang="hu-HU" sz="6200" dirty="0"/>
              <a:t>” </a:t>
            </a:r>
            <a:r>
              <a:rPr lang="hu-HU" altLang="hu-HU" sz="6200" dirty="0" smtClean="0"/>
              <a:t>át </a:t>
            </a:r>
            <a:r>
              <a:rPr lang="hu-HU" altLang="hu-HU" sz="6200" dirty="0"/>
              <a:t>a vészkorszakokban </a:t>
            </a:r>
            <a:r>
              <a:rPr lang="hu-HU" altLang="hu-HU" sz="6200" dirty="0" smtClean="0"/>
              <a:t>Moldvába, ahol a </a:t>
            </a:r>
            <a:r>
              <a:rPr lang="hu-HU" altLang="hu-HU" sz="6200" dirty="0"/>
              <a:t>csángó </a:t>
            </a:r>
            <a:r>
              <a:rPr lang="hu-HU" altLang="hu-HU" sz="6200" dirty="0" smtClean="0"/>
              <a:t>magyar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   </a:t>
            </a:r>
            <a:r>
              <a:rPr lang="hu-HU" altLang="hu-HU" sz="6200" dirty="0"/>
              <a:t>falvak lakói ma </a:t>
            </a:r>
            <a:r>
              <a:rPr lang="hu-HU" altLang="hu-HU" sz="6200" dirty="0" smtClean="0"/>
              <a:t>is </a:t>
            </a:r>
            <a:r>
              <a:rPr lang="hu-HU" altLang="hu-HU" sz="6200" dirty="0"/>
              <a:t>erős katolikus hitük alapján </a:t>
            </a:r>
            <a:r>
              <a:rPr lang="hu-HU" altLang="hu-HU" sz="6200" dirty="0" smtClean="0"/>
              <a:t>különböztetik  </a:t>
            </a:r>
            <a:r>
              <a:rPr lang="hu-HU" altLang="hu-HU" sz="6200" dirty="0"/>
              <a:t>meg magukat az itt élő </a:t>
            </a:r>
            <a:endParaRPr lang="hu-HU" altLang="hu-HU" sz="6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   görögkeleti </a:t>
            </a:r>
            <a:r>
              <a:rPr lang="hu-HU" altLang="hu-HU" sz="6200" dirty="0"/>
              <a:t>vallású </a:t>
            </a:r>
            <a:r>
              <a:rPr lang="hu-HU" altLang="hu-HU" sz="6200" dirty="0" smtClean="0"/>
              <a:t>románoktól</a:t>
            </a:r>
          </a:p>
          <a:p>
            <a:pPr marL="685800" indent="-685800">
              <a:lnSpc>
                <a:spcPct val="80000"/>
              </a:lnSpc>
            </a:pPr>
            <a:r>
              <a:rPr lang="hu-HU" altLang="hu-HU" sz="6200" b="1" dirty="0"/>
              <a:t>s</a:t>
            </a:r>
            <a:r>
              <a:rPr lang="hu-HU" altLang="hu-HU" sz="6200" b="1" dirty="0" smtClean="0"/>
              <a:t>zékelyek</a:t>
            </a:r>
            <a:r>
              <a:rPr lang="hu-HU" altLang="hu-HU" sz="6200" b="1" dirty="0"/>
              <a:t>:</a:t>
            </a:r>
            <a:r>
              <a:rPr lang="hu-HU" altLang="hu-HU" sz="6200" dirty="0"/>
              <a:t> egy magyar tudatú, magyar nyelvű </a:t>
            </a:r>
            <a:r>
              <a:rPr lang="hu-HU" altLang="hu-HU" sz="6200" dirty="0" smtClean="0"/>
              <a:t>népcsoport, a </a:t>
            </a:r>
            <a:r>
              <a:rPr lang="hu-HU" altLang="hu-HU" sz="6200" dirty="0"/>
              <a:t>honfoglalás </a:t>
            </a:r>
            <a:r>
              <a:rPr lang="hu-HU" altLang="hu-HU" sz="6200" dirty="0" smtClean="0"/>
              <a:t>előtt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   csatlakoztak a </a:t>
            </a:r>
            <a:r>
              <a:rPr lang="hu-HU" altLang="hu-HU" sz="6200" dirty="0"/>
              <a:t>magyar törzsekhez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5100" dirty="0"/>
              <a:t>     </a:t>
            </a:r>
            <a:r>
              <a:rPr lang="hu-HU" altLang="hu-HU" sz="6200" dirty="0"/>
              <a:t>- az államalapítás után határvédő közösségként adómentességet és fegyverviselési jogot </a:t>
            </a:r>
            <a:endParaRPr lang="hu-HU" altLang="hu-HU" sz="6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  élveztek</a:t>
            </a:r>
            <a:r>
              <a:rPr lang="hu-HU" altLang="hu-HU" sz="6200" dirty="0"/>
              <a:t>, s kiváltságaikat sokáig megőrizték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5100" dirty="0"/>
              <a:t>     -</a:t>
            </a:r>
            <a:r>
              <a:rPr lang="hu-HU" altLang="hu-HU" sz="6200" dirty="0"/>
              <a:t>1876-ig autonóm közigazgatási egységekbe, úgynevezett </a:t>
            </a:r>
            <a:r>
              <a:rPr lang="hu-HU" altLang="hu-HU" sz="6200" i="1" dirty="0"/>
              <a:t>székekbe</a:t>
            </a:r>
            <a:r>
              <a:rPr lang="hu-HU" altLang="hu-HU" sz="6200" dirty="0"/>
              <a:t> szerveződve </a:t>
            </a:r>
            <a:r>
              <a:rPr lang="hu-HU" altLang="hu-HU" sz="6200" dirty="0" smtClean="0"/>
              <a:t>éltek: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  Udvarhelyszék</a:t>
            </a:r>
            <a:r>
              <a:rPr lang="hu-HU" altLang="hu-HU" sz="6200" dirty="0"/>
              <a:t>, Csíkszék, Marosszék, Sepsiszék, </a:t>
            </a:r>
            <a:r>
              <a:rPr lang="hu-HU" altLang="hu-HU" sz="6200" dirty="0" err="1"/>
              <a:t>Orbaiszék</a:t>
            </a:r>
            <a:r>
              <a:rPr lang="hu-HU" altLang="hu-HU" sz="6200" dirty="0"/>
              <a:t>, Kézdiszék, az utóbbi </a:t>
            </a:r>
            <a:r>
              <a:rPr lang="hu-HU" altLang="hu-HU" sz="6200" dirty="0" smtClean="0"/>
              <a:t>3-ból </a:t>
            </a:r>
            <a:r>
              <a:rPr lang="hu-HU" altLang="hu-HU" sz="6200" dirty="0"/>
              <a:t>jött </a:t>
            </a:r>
            <a:endParaRPr lang="hu-HU" altLang="hu-HU" sz="62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  létre </a:t>
            </a:r>
            <a:r>
              <a:rPr lang="hu-HU" altLang="hu-HU" sz="6200" dirty="0"/>
              <a:t>később </a:t>
            </a:r>
            <a:r>
              <a:rPr lang="hu-HU" altLang="hu-HU" sz="6200" dirty="0" smtClean="0"/>
              <a:t>Háromszék, később Aranyosszék</a:t>
            </a:r>
            <a:r>
              <a:rPr lang="hu-HU" altLang="hu-HU" sz="6200" dirty="0"/>
              <a:t>. Valamennyit együtt nevezték </a:t>
            </a:r>
            <a:r>
              <a:rPr lang="hu-HU" altLang="hu-HU" sz="6200" b="1" dirty="0" smtClean="0"/>
              <a:t>Székelyföld</a:t>
            </a:r>
            <a:r>
              <a:rPr lang="hu-HU" altLang="hu-HU" sz="6200" dirty="0" smtClean="0"/>
              <a:t>nek!</a:t>
            </a:r>
          </a:p>
          <a:p>
            <a:pPr>
              <a:lnSpc>
                <a:spcPct val="80000"/>
              </a:lnSpc>
            </a:pPr>
            <a:r>
              <a:rPr lang="hu-HU" altLang="hu-HU" sz="6200" b="1" u="sng" dirty="0" smtClean="0"/>
              <a:t>Nem magyar nyelvű népcsoportok: </a:t>
            </a:r>
          </a:p>
          <a:p>
            <a:pPr>
              <a:lnSpc>
                <a:spcPct val="80000"/>
              </a:lnSpc>
            </a:pPr>
            <a:r>
              <a:rPr lang="hu-HU" altLang="hu-HU" sz="6200" b="1" dirty="0"/>
              <a:t>s</a:t>
            </a:r>
            <a:r>
              <a:rPr lang="hu-HU" altLang="hu-HU" sz="6200" b="1" dirty="0" smtClean="0"/>
              <a:t>zászok</a:t>
            </a:r>
            <a:r>
              <a:rPr lang="hu-HU" altLang="hu-HU" sz="6200" dirty="0" smtClean="0"/>
              <a:t>: </a:t>
            </a:r>
            <a:r>
              <a:rPr lang="hu-HU" altLang="hu-HU" sz="6200" dirty="0"/>
              <a:t>a 12. </a:t>
            </a:r>
            <a:r>
              <a:rPr lang="hu-HU" altLang="hu-HU" sz="6200" dirty="0" smtClean="0"/>
              <a:t>sz.-</a:t>
            </a:r>
            <a:r>
              <a:rPr lang="hu-HU" altLang="hu-HU" sz="6200" dirty="0" err="1" smtClean="0"/>
              <a:t>ban</a:t>
            </a:r>
            <a:r>
              <a:rPr lang="hu-HU" altLang="hu-HU" sz="6200" dirty="0" smtClean="0"/>
              <a:t> </a:t>
            </a:r>
            <a:r>
              <a:rPr lang="hu-HU" altLang="hu-HU" sz="6200" dirty="0"/>
              <a:t>hívták őket a Királyföld védelmi feladatainak </a:t>
            </a:r>
            <a:r>
              <a:rPr lang="hu-HU" altLang="hu-HU" sz="6200" dirty="0" smtClean="0"/>
              <a:t>ellátására, autonóm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6200" dirty="0"/>
              <a:t> </a:t>
            </a:r>
            <a:r>
              <a:rPr lang="hu-HU" altLang="hu-HU" sz="6200" dirty="0" smtClean="0"/>
              <a:t>  társnemzetként </a:t>
            </a:r>
            <a:r>
              <a:rPr lang="hu-HU" altLang="hu-HU" sz="6200" dirty="0"/>
              <a:t>együtt a székelyekkel és magyarokkal</a:t>
            </a:r>
          </a:p>
          <a:p>
            <a:r>
              <a:rPr lang="hu-HU" altLang="hu-HU" sz="6200" b="1" dirty="0"/>
              <a:t>r</a:t>
            </a:r>
            <a:r>
              <a:rPr lang="hu-HU" altLang="hu-HU" sz="6200" b="1" dirty="0" smtClean="0"/>
              <a:t>ománok: </a:t>
            </a:r>
            <a:r>
              <a:rPr lang="hu-HU" altLang="hu-HU" sz="6200" dirty="0" smtClean="0"/>
              <a:t>A </a:t>
            </a:r>
            <a:r>
              <a:rPr lang="hu-HU" altLang="hu-HU" sz="6200" dirty="0"/>
              <a:t>13. </a:t>
            </a:r>
            <a:r>
              <a:rPr lang="hu-HU" altLang="hu-HU" sz="6200" dirty="0" smtClean="0"/>
              <a:t>sz.-</a:t>
            </a:r>
            <a:r>
              <a:rPr lang="hu-HU" altLang="hu-HU" sz="6200" dirty="0" err="1" smtClean="0"/>
              <a:t>tól</a:t>
            </a:r>
            <a:r>
              <a:rPr lang="hu-HU" altLang="hu-HU" sz="6200" dirty="0" smtClean="0"/>
              <a:t> kezdtek beköltözni, a 17.sz.-tól már tömegesen </a:t>
            </a:r>
            <a:endParaRPr lang="hu-HU" sz="6200" dirty="0"/>
          </a:p>
        </p:txBody>
      </p:sp>
    </p:spTree>
    <p:extLst>
      <p:ext uri="{BB962C8B-B14F-4D97-AF65-F5344CB8AC3E}">
        <p14:creationId xmlns:p14="http://schemas.microsoft.com/office/powerpoint/2010/main" val="1347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2" y="116632"/>
            <a:ext cx="10489231" cy="1224136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 székelyek történelmének szomorú eseménye:                         „a </a:t>
            </a:r>
            <a:r>
              <a:rPr lang="hu-HU" sz="2800" dirty="0"/>
              <a:t>m</a:t>
            </a:r>
            <a:r>
              <a:rPr lang="hu-HU" sz="2800" dirty="0" smtClean="0"/>
              <a:t>adéfalvi veszedelem” – 1764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820" y="1268760"/>
            <a:ext cx="11089232" cy="532859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u-HU" altLang="hu-HU" sz="2000" dirty="0"/>
              <a:t> </a:t>
            </a:r>
            <a:r>
              <a:rPr lang="hu-HU" altLang="hu-HU" dirty="0"/>
              <a:t>= a székelyek egy csoportja ellen elkövetett </a:t>
            </a:r>
            <a:r>
              <a:rPr lang="hu-HU" altLang="hu-HU" dirty="0" smtClean="0"/>
              <a:t>tömeggyilkosság (MáriaTerézia)</a:t>
            </a:r>
          </a:p>
          <a:p>
            <a:r>
              <a:rPr lang="hu-HU" altLang="hu-HU" dirty="0" smtClean="0"/>
              <a:t>Oka: a </a:t>
            </a:r>
            <a:r>
              <a:rPr lang="hu-HU" altLang="hu-HU" dirty="0"/>
              <a:t>bécsi udvar Erdély területén akart felállítani 3 székely és 2 román </a:t>
            </a:r>
            <a:r>
              <a:rPr lang="hu-HU" altLang="hu-HU" dirty="0" smtClean="0"/>
              <a:t>határezredet</a:t>
            </a:r>
            <a:endParaRPr lang="hu-HU" altLang="hu-HU" dirty="0"/>
          </a:p>
          <a:p>
            <a:pPr>
              <a:buFontTx/>
              <a:buNone/>
            </a:pPr>
            <a:r>
              <a:rPr lang="hu-HU" altLang="hu-HU" dirty="0"/>
              <a:t>   </a:t>
            </a:r>
            <a:r>
              <a:rPr lang="hu-HU" altLang="hu-HU" dirty="0" smtClean="0"/>
              <a:t>- </a:t>
            </a:r>
            <a:r>
              <a:rPr lang="hu-HU" altLang="hu-HU" dirty="0"/>
              <a:t>a székelyek </a:t>
            </a:r>
            <a:r>
              <a:rPr lang="hu-HU" altLang="hu-HU" dirty="0" err="1"/>
              <a:t>ellenálltak</a:t>
            </a:r>
            <a:r>
              <a:rPr lang="hu-HU" altLang="hu-HU" dirty="0"/>
              <a:t>, mert meg akarták őrizni hagyományaikat</a:t>
            </a:r>
          </a:p>
          <a:p>
            <a:pPr>
              <a:buFontTx/>
              <a:buNone/>
            </a:pPr>
            <a:r>
              <a:rPr lang="hu-HU" altLang="hu-HU" dirty="0"/>
              <a:t>   </a:t>
            </a:r>
            <a:r>
              <a:rPr lang="hu-HU" altLang="hu-HU" dirty="0" smtClean="0"/>
              <a:t>- </a:t>
            </a:r>
            <a:r>
              <a:rPr lang="hu-HU" altLang="hu-HU" dirty="0"/>
              <a:t>báró </a:t>
            </a:r>
            <a:r>
              <a:rPr lang="hu-HU" altLang="hu-HU" dirty="0" err="1"/>
              <a:t>Siskovics</a:t>
            </a:r>
            <a:r>
              <a:rPr lang="hu-HU" altLang="hu-HU" dirty="0"/>
              <a:t> József altábornagy parancsot adott katonáinak </a:t>
            </a:r>
            <a:r>
              <a:rPr lang="hu-HU" altLang="hu-HU" dirty="0" smtClean="0"/>
              <a:t>Madéfalva </a:t>
            </a:r>
          </a:p>
          <a:p>
            <a:pPr>
              <a:buFontTx/>
              <a:buNone/>
            </a:pPr>
            <a:r>
              <a:rPr lang="hu-HU" altLang="hu-HU" dirty="0"/>
              <a:t> </a:t>
            </a:r>
            <a:r>
              <a:rPr lang="hu-HU" altLang="hu-HU" dirty="0" smtClean="0"/>
              <a:t>    megtámadására</a:t>
            </a:r>
            <a:r>
              <a:rPr lang="hu-HU" altLang="hu-HU" dirty="0"/>
              <a:t>, ahol a székelyek vezetői találkoztak</a:t>
            </a:r>
          </a:p>
          <a:p>
            <a:pPr>
              <a:buFontTx/>
              <a:buNone/>
            </a:pPr>
            <a:r>
              <a:rPr lang="hu-HU" altLang="hu-HU" dirty="0"/>
              <a:t>   </a:t>
            </a:r>
            <a:r>
              <a:rPr lang="hu-HU" altLang="hu-HU" dirty="0" smtClean="0"/>
              <a:t>- </a:t>
            </a:r>
            <a:r>
              <a:rPr lang="hu-HU" altLang="hu-HU" dirty="0"/>
              <a:t>1764. január 7-én a vad ágyútűzzel indított támadásban mintegy </a:t>
            </a:r>
            <a:r>
              <a:rPr lang="hu-HU" altLang="hu-HU" dirty="0" smtClean="0"/>
              <a:t>400 embert    (köztük </a:t>
            </a:r>
            <a:r>
              <a:rPr lang="hu-HU" altLang="hu-HU" dirty="0"/>
              <a:t>ártatlan gyermekeket és </a:t>
            </a:r>
            <a:r>
              <a:rPr lang="hu-HU" altLang="hu-HU" dirty="0" smtClean="0"/>
              <a:t>asszonyokat) mészároltak </a:t>
            </a:r>
            <a:r>
              <a:rPr lang="hu-HU" altLang="hu-HU" dirty="0"/>
              <a:t>le</a:t>
            </a:r>
          </a:p>
          <a:p>
            <a:pPr>
              <a:buFontTx/>
              <a:buNone/>
            </a:pPr>
            <a:r>
              <a:rPr lang="hu-HU" altLang="hu-HU" dirty="0"/>
              <a:t>  </a:t>
            </a:r>
            <a:r>
              <a:rPr lang="hu-HU" altLang="hu-HU" dirty="0" smtClean="0"/>
              <a:t>- </a:t>
            </a:r>
            <a:r>
              <a:rPr lang="hu-HU" altLang="hu-HU" dirty="0"/>
              <a:t>a mészárlás és az erőszakos katonasorozás következtében kezdődött </a:t>
            </a:r>
            <a:r>
              <a:rPr lang="hu-HU" altLang="hu-HU" dirty="0" smtClean="0"/>
              <a:t>meg </a:t>
            </a:r>
            <a:r>
              <a:rPr lang="hu-HU" altLang="hu-HU" dirty="0"/>
              <a:t>a </a:t>
            </a:r>
            <a:endParaRPr lang="hu-HU" altLang="hu-HU" dirty="0" smtClean="0"/>
          </a:p>
          <a:p>
            <a:pPr>
              <a:buFontTx/>
              <a:buNone/>
            </a:pPr>
            <a:r>
              <a:rPr lang="hu-HU" altLang="hu-HU" dirty="0"/>
              <a:t> </a:t>
            </a:r>
            <a:r>
              <a:rPr lang="hu-HU" altLang="hu-HU" dirty="0" smtClean="0"/>
              <a:t>   székelyek </a:t>
            </a:r>
            <a:r>
              <a:rPr lang="hu-HU" altLang="hu-HU" dirty="0"/>
              <a:t>kivándorlása Moldvába, ahol elrejtőzve megélhetést </a:t>
            </a:r>
            <a:r>
              <a:rPr lang="hu-HU" altLang="hu-HU" dirty="0" smtClean="0"/>
              <a:t>találtak </a:t>
            </a:r>
            <a:r>
              <a:rPr lang="hu-HU" altLang="hu-HU" dirty="0"/>
              <a:t>a </a:t>
            </a:r>
            <a:r>
              <a:rPr lang="hu-HU" altLang="hu-HU" dirty="0" smtClean="0"/>
              <a:t>már</a:t>
            </a:r>
          </a:p>
          <a:p>
            <a:pPr>
              <a:buFontTx/>
              <a:buNone/>
            </a:pPr>
            <a:r>
              <a:rPr lang="hu-HU" altLang="hu-HU" dirty="0"/>
              <a:t> </a:t>
            </a:r>
            <a:r>
              <a:rPr lang="hu-HU" altLang="hu-HU" dirty="0" smtClean="0"/>
              <a:t>   </a:t>
            </a:r>
            <a:r>
              <a:rPr lang="hu-HU" altLang="hu-HU" dirty="0"/>
              <a:t>évszázadok óta ott élő csángók falvaiban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20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1752600"/>
          </a:xfrm>
        </p:spPr>
        <p:txBody>
          <a:bodyPr/>
          <a:lstStyle/>
          <a:p>
            <a:pPr algn="ctr"/>
            <a:r>
              <a:rPr lang="hu-HU" sz="2800" dirty="0" smtClean="0"/>
              <a:t>A „madéfalvi veszedelem” emlékműve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03" r="18803"/>
          <a:stretch>
            <a:fillRect/>
          </a:stretch>
        </p:blipFill>
        <p:spPr>
          <a:xfrm>
            <a:off x="2277988" y="332656"/>
            <a:ext cx="5304001" cy="612000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894611" y="3861048"/>
            <a:ext cx="3875023" cy="2160240"/>
          </a:xfrm>
        </p:spPr>
        <p:txBody>
          <a:bodyPr>
            <a:normAutofit/>
          </a:bodyPr>
          <a:lstStyle/>
          <a:p>
            <a:r>
              <a:rPr lang="hu-HU" altLang="hu-HU" sz="2400" dirty="0"/>
              <a:t>Csík-Madéfalván </a:t>
            </a:r>
            <a:r>
              <a:rPr lang="hu-HU" altLang="hu-HU" sz="2400" dirty="0" smtClean="0"/>
              <a:t>1899-ben hatalmas </a:t>
            </a:r>
            <a:r>
              <a:rPr lang="hu-HU" altLang="hu-HU" sz="2400" dirty="0"/>
              <a:t>kőoszlopot </a:t>
            </a:r>
            <a:r>
              <a:rPr lang="hu-HU" altLang="hu-HU" sz="2400" dirty="0" smtClean="0"/>
              <a:t>állítottak, </a:t>
            </a:r>
            <a:r>
              <a:rPr lang="hu-HU" altLang="hu-HU" sz="2400" dirty="0"/>
              <a:t>amelynek tetejére kitárt szárnyú </a:t>
            </a:r>
            <a:br>
              <a:rPr lang="hu-HU" altLang="hu-HU" sz="2400" dirty="0"/>
            </a:br>
            <a:r>
              <a:rPr lang="hu-HU" altLang="hu-HU" sz="2400" dirty="0" smtClean="0"/>
              <a:t>turulmadarat helyeztek.</a:t>
            </a:r>
            <a:r>
              <a:rPr lang="hu-HU" altLang="hu-HU" sz="2400" dirty="0"/>
              <a:t/>
            </a:r>
            <a:br>
              <a:rPr lang="hu-HU" alt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468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8588" y="476672"/>
            <a:ext cx="3902224" cy="1152128"/>
          </a:xfrm>
        </p:spPr>
        <p:txBody>
          <a:bodyPr/>
          <a:lstStyle/>
          <a:p>
            <a:r>
              <a:rPr lang="hu-HU" sz="2400" dirty="0" smtClean="0"/>
              <a:t>Emléktábla az emlékmű alján, melyen egy </a:t>
            </a:r>
            <a:r>
              <a:rPr lang="hu-HU" altLang="hu-HU" sz="2400" b="1" dirty="0" smtClean="0"/>
              <a:t>kronogramma</a:t>
            </a:r>
            <a:r>
              <a:rPr lang="hu-HU" sz="2400" dirty="0" smtClean="0"/>
              <a:t> található:</a:t>
            </a:r>
            <a:endParaRPr lang="hu-HU" sz="24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70" b="6770"/>
          <a:stretch>
            <a:fillRect/>
          </a:stretch>
        </p:blipFill>
        <p:spPr>
          <a:xfrm>
            <a:off x="1989956" y="404664"/>
            <a:ext cx="5304001" cy="612000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750596" y="2060848"/>
            <a:ext cx="4032448" cy="4463816"/>
          </a:xfrm>
        </p:spPr>
        <p:txBody>
          <a:bodyPr>
            <a:normAutofit lnSpcReduction="10000"/>
          </a:bodyPr>
          <a:lstStyle/>
          <a:p>
            <a:r>
              <a:rPr lang="hu-HU" altLang="hu-HU" sz="2400" b="1" dirty="0"/>
              <a:t>SICVLICIDIVM </a:t>
            </a:r>
            <a:endParaRPr lang="hu-HU" altLang="hu-H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 </a:t>
            </a:r>
            <a:r>
              <a:rPr lang="hu-HU" altLang="hu-HU" sz="2400" dirty="0"/>
              <a:t>latinul a székelyek </a:t>
            </a:r>
            <a:r>
              <a:rPr lang="hu-HU" altLang="hu-HU" sz="2400" dirty="0" smtClean="0"/>
              <a:t> </a:t>
            </a:r>
          </a:p>
          <a:p>
            <a:r>
              <a:rPr lang="hu-HU" altLang="hu-HU" sz="2400" dirty="0"/>
              <a:t> </a:t>
            </a:r>
            <a:r>
              <a:rPr lang="hu-HU" altLang="hu-HU" sz="2400" dirty="0" smtClean="0"/>
              <a:t>    kiirtását </a:t>
            </a:r>
            <a:r>
              <a:rPr lang="hu-HU" altLang="hu-HU" sz="2400" dirty="0"/>
              <a:t>jelenti </a:t>
            </a:r>
            <a:endParaRPr lang="hu-HU" alt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misztikus </a:t>
            </a:r>
            <a:r>
              <a:rPr lang="hu-HU" altLang="hu-HU" sz="2400" dirty="0"/>
              <a:t>módon jelent mást is: </a:t>
            </a:r>
            <a:endParaRPr lang="hu-HU" altLang="hu-HU" sz="2400" dirty="0" smtClean="0"/>
          </a:p>
          <a:p>
            <a:r>
              <a:rPr lang="hu-HU" altLang="hu-HU" sz="2400" dirty="0"/>
              <a:t> </a:t>
            </a:r>
            <a:r>
              <a:rPr lang="hu-HU" altLang="hu-HU" sz="2400" dirty="0" smtClean="0"/>
              <a:t>   a </a:t>
            </a:r>
            <a:r>
              <a:rPr lang="hu-HU" altLang="hu-HU" sz="2400" dirty="0"/>
              <a:t>szó nagybetűinek </a:t>
            </a:r>
            <a:r>
              <a:rPr lang="hu-HU" altLang="hu-HU" sz="2400" dirty="0" smtClean="0"/>
              <a:t>római</a:t>
            </a:r>
          </a:p>
          <a:p>
            <a:r>
              <a:rPr lang="hu-HU" altLang="hu-HU" sz="2400" dirty="0"/>
              <a:t> </a:t>
            </a:r>
            <a:r>
              <a:rPr lang="hu-HU" altLang="hu-HU" sz="2400" dirty="0" smtClean="0"/>
              <a:t>    </a:t>
            </a:r>
            <a:r>
              <a:rPr lang="hu-HU" altLang="hu-HU" sz="2400" dirty="0"/>
              <a:t>számértéke1764, </a:t>
            </a:r>
            <a:r>
              <a:rPr lang="hu-HU" altLang="hu-HU" sz="2400" dirty="0" smtClean="0"/>
              <a:t> </a:t>
            </a:r>
            <a:r>
              <a:rPr lang="hu-HU" altLang="hu-HU" sz="2400" dirty="0"/>
              <a:t>a </a:t>
            </a:r>
            <a:endParaRPr lang="hu-HU" altLang="hu-HU" sz="2400" dirty="0" smtClean="0"/>
          </a:p>
          <a:p>
            <a:r>
              <a:rPr lang="hu-HU" altLang="hu-HU" sz="2400" dirty="0"/>
              <a:t> </a:t>
            </a:r>
            <a:r>
              <a:rPr lang="hu-HU" altLang="hu-HU" sz="2400" dirty="0" smtClean="0"/>
              <a:t>    madéfalvi </a:t>
            </a:r>
            <a:r>
              <a:rPr lang="hu-HU" altLang="hu-HU" sz="2400" dirty="0"/>
              <a:t>veszedelem </a:t>
            </a:r>
            <a:endParaRPr lang="hu-HU" altLang="hu-HU" sz="2400" dirty="0" smtClean="0"/>
          </a:p>
          <a:p>
            <a:r>
              <a:rPr lang="hu-HU" altLang="hu-HU" sz="2400" dirty="0"/>
              <a:t> </a:t>
            </a:r>
            <a:r>
              <a:rPr lang="hu-HU" altLang="hu-HU" sz="2400" dirty="0" smtClean="0"/>
              <a:t>    esztendeje</a:t>
            </a:r>
            <a:r>
              <a:rPr lang="hu-HU" altLang="hu-HU" sz="2400" dirty="0"/>
              <a:t/>
            </a:r>
            <a:br>
              <a:rPr lang="hu-HU" alt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085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ékés (16x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70_TF02801109" id="{16032302-0122-4766-B0CA-13AE9EEA25C5}" vid="{9D48875B-7C6F-40EC-903E-3E8B4A88C4EB}"/>
    </a:ext>
  </a:extLst>
</a:theme>
</file>

<file path=ppt/theme/theme2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Békés természeti bemutató (szélesvásznú)</Template>
  <TotalTime>186</TotalTime>
  <Words>712</Words>
  <Application>Microsoft Office PowerPoint</Application>
  <PresentationFormat>Egyéni</PresentationFormat>
  <Paragraphs>68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Euphemia</vt:lpstr>
      <vt:lpstr>Békés (16x9)</vt:lpstr>
      <vt:lpstr>„Határtalanul...” Tanulmányi kirándulás Erdélybe  2022. május 2-6.</vt:lpstr>
      <vt:lpstr>Amikor Erdély a Magyar Királyság része volt …</vt:lpstr>
      <vt:lpstr>Hogyan lett Erdély a Magyar Királyság része ?</vt:lpstr>
      <vt:lpstr>Erdély mint önálló fejedelemség … (1542 – 1687)</vt:lpstr>
      <vt:lpstr>PowerPoint-bemutató</vt:lpstr>
      <vt:lpstr>Erdély népei, lakossága ….</vt:lpstr>
      <vt:lpstr>A székelyek történelmének szomorú eseménye:                         „a madéfalvi veszedelem” – 1764 </vt:lpstr>
      <vt:lpstr>A „madéfalvi veszedelem” emlékműve </vt:lpstr>
      <vt:lpstr>Emléktábla az emlékmű alján, melyen egy kronogramma található:</vt:lpstr>
      <vt:lpstr>Unió Erdéllyel  …. </vt:lpstr>
      <vt:lpstr>Székelyföld napjainkban …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„Határtalanul...” Tanulmányi kirándulás Erdélybe  2022. május 2-6.</dc:title>
  <dc:creator>Domokos Anikó Éva</dc:creator>
  <cp:lastModifiedBy>Ágostonné Farkas Mária</cp:lastModifiedBy>
  <cp:revision>46</cp:revision>
  <dcterms:created xsi:type="dcterms:W3CDTF">2022-04-24T08:54:53Z</dcterms:created>
  <dcterms:modified xsi:type="dcterms:W3CDTF">2022-06-13T07:00:00Z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